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01" r:id="rId3"/>
    <p:sldId id="302" r:id="rId4"/>
    <p:sldId id="303" r:id="rId5"/>
    <p:sldId id="304" r:id="rId6"/>
    <p:sldId id="322" r:id="rId7"/>
    <p:sldId id="323" r:id="rId8"/>
    <p:sldId id="324" r:id="rId9"/>
    <p:sldId id="279" r:id="rId10"/>
    <p:sldId id="325" r:id="rId11"/>
    <p:sldId id="311" r:id="rId12"/>
    <p:sldId id="326" r:id="rId13"/>
    <p:sldId id="327" r:id="rId14"/>
    <p:sldId id="293" r:id="rId15"/>
    <p:sldId id="294" r:id="rId16"/>
    <p:sldId id="328" r:id="rId17"/>
    <p:sldId id="329" r:id="rId18"/>
    <p:sldId id="330" r:id="rId19"/>
    <p:sldId id="336" r:id="rId20"/>
    <p:sldId id="331" r:id="rId21"/>
    <p:sldId id="332" r:id="rId22"/>
    <p:sldId id="333" r:id="rId23"/>
    <p:sldId id="334" r:id="rId24"/>
    <p:sldId id="335" r:id="rId25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30" autoAdjust="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640337280674562E-2"/>
          <c:y val="7.2462595872014049E-2"/>
          <c:w val="0.64424056048112099"/>
          <c:h val="0.841663653910965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B2C-48CE-B754-9F35C21A3D87}"/>
                </c:ext>
              </c:extLst>
            </c:dLbl>
            <c:dLbl>
              <c:idx val="6"/>
              <c:layout>
                <c:manualLayout>
                  <c:x val="2.047244094488188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 (аренда)</c:v>
                </c:pt>
                <c:pt idx="4">
                  <c:v>Платные услуги учреждений</c:v>
                </c:pt>
                <c:pt idx="5">
                  <c:v>Прочие</c:v>
                </c:pt>
                <c:pt idx="6">
                  <c:v>ЕНВД, патент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14002270</c:v>
                </c:pt>
                <c:pt idx="1">
                  <c:v>262190</c:v>
                </c:pt>
                <c:pt idx="2">
                  <c:v>1081602</c:v>
                </c:pt>
                <c:pt idx="3">
                  <c:v>1732924</c:v>
                </c:pt>
                <c:pt idx="4">
                  <c:v>2352400</c:v>
                </c:pt>
                <c:pt idx="5">
                  <c:v>40680</c:v>
                </c:pt>
                <c:pt idx="6">
                  <c:v>320896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C-48CE-B754-9F35C21A3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 (аренда)</c:v>
                </c:pt>
                <c:pt idx="4">
                  <c:v>Платные услуги учреждений</c:v>
                </c:pt>
                <c:pt idx="5">
                  <c:v>Прочие</c:v>
                </c:pt>
                <c:pt idx="6">
                  <c:v>ЕНВД, патент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8B2C-48CE-B754-9F35C21A3D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8B2C-48CE-B754-9F35C21A3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Доходы от использования имущества (аренда)</c:v>
                </c:pt>
                <c:pt idx="4">
                  <c:v>Платные услуги учреждений</c:v>
                </c:pt>
                <c:pt idx="5">
                  <c:v>Прочие</c:v>
                </c:pt>
                <c:pt idx="6">
                  <c:v>ЕНВД, патент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8B2C-48CE-B754-9F35C21A3D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514162495368625E-2"/>
          <c:w val="1"/>
          <c:h val="0.97951583900563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16-45EF-B991-7F6EE5057C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16-45EF-B991-7F6EE5057C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16-45EF-B991-7F6EE5057C3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A16-45EF-B991-7F6EE5057C3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A16-45EF-B991-7F6EE5057C3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A16-45EF-B991-7F6EE5057C3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1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A16-45EF-B991-7F6EE5057C3C}"/>
              </c:ext>
            </c:extLst>
          </c:dPt>
          <c:dLbls>
            <c:dLbl>
              <c:idx val="0"/>
              <c:layout>
                <c:manualLayout>
                  <c:x val="-0.1490928234787503"/>
                  <c:y val="9.450362809767601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64302405334209"/>
                      <c:h val="0.10193460228855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16-45EF-B991-7F6EE5057C3C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A16-45EF-B991-7F6EE5057C3C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A16-45EF-B991-7F6EE5057C3C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AA16-45EF-B991-7F6EE5057C3C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AA16-45EF-B991-7F6EE5057C3C}"/>
                </c:ext>
              </c:extLst>
            </c:dLbl>
            <c:dLbl>
              <c:idx val="5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AA16-45EF-B991-7F6EE5057C3C}"/>
                </c:ext>
              </c:extLst>
            </c:dLbl>
            <c:dLbl>
              <c:idx val="6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AA16-45EF-B991-7F6EE5057C3C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32069.81</c:v>
                </c:pt>
                <c:pt idx="1">
                  <c:v>15133.58</c:v>
                </c:pt>
                <c:pt idx="2">
                  <c:v>8543.9</c:v>
                </c:pt>
                <c:pt idx="3">
                  <c:v>47659.519999999997</c:v>
                </c:pt>
                <c:pt idx="4">
                  <c:v>8447.85</c:v>
                </c:pt>
                <c:pt idx="5">
                  <c:v>2700</c:v>
                </c:pt>
                <c:pt idx="6">
                  <c:v>629.29999999999995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16-45EF-B991-7F6EE5057C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9787109944588"/>
          <c:y val="4.6336238565447014E-3"/>
          <c:w val="0.53090040828229801"/>
          <c:h val="0.995366376143455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8310-47D5-A314-EF570AB2CB1D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8310-47D5-A314-EF570AB2CB1D}"/>
              </c:ext>
            </c:extLst>
          </c:dPt>
          <c:dLbls>
            <c:dLbl>
              <c:idx val="0"/>
              <c:layout>
                <c:manualLayout>
                  <c:x val="-1.5019685039370078E-2"/>
                  <c:y val="-8.03326258014410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BADF69-A4F3-41F9-B327-3B3FCA459EFF}" type="PERCENTAGE"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67653348886948E-2"/>
                      <c:h val="9.72441340427029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10-47D5-A314-EF570AB2CB1D}"/>
                </c:ext>
              </c:extLst>
            </c:dLbl>
            <c:dLbl>
              <c:idx val="1"/>
              <c:layout>
                <c:manualLayout>
                  <c:x val="3.2640225527364633E-2"/>
                  <c:y val="6.2929482755988975E-2"/>
                </c:manualLayout>
              </c:layout>
              <c:tx>
                <c:rich>
                  <a:bodyPr/>
                  <a:lstStyle/>
                  <a:p>
                    <a:fld id="{F6701239-CC40-4C09-85EA-38A5BB0CD42B}" type="PERCENTAG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10-47D5-A314-EF570AB2C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112517.31</c:v>
                </c:pt>
                <c:pt idx="1">
                  <c:v>2666.65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0-47D5-A314-EF570AB2C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236335475544845"/>
          <c:y val="5.2435088119661598E-2"/>
          <c:w val="0.49395171818293715"/>
          <c:h val="0.947564911880338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7 Муниципальное управление и гражданское общество ЗАТО Солнечный</c:v>
                </c:pt>
                <c:pt idx="1">
                  <c:v>6 Управление имуществом и земельными ресурсами ЗАТО Солнечный</c:v>
                </c:pt>
                <c:pt idx="2">
                  <c:v>5 Культура ЗАТО Солнечный</c:v>
                </c:pt>
                <c:pt idx="3">
                  <c:v>4 Развитие образования</c:v>
                </c:pt>
                <c:pt idx="4">
                  <c:v>3 Обеспечение правопорядка и безопасности населения ЗАТО Солнечный</c:v>
                </c:pt>
                <c:pt idx="5">
                  <c:v>2 Развитие транспортного комплекса и дорожного хозяйства</c:v>
                </c:pt>
                <c:pt idx="6">
                  <c:v>1 Жилищно-коммунальное хозяйство и благоустройство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27535389</c:v>
                </c:pt>
                <c:pt idx="1">
                  <c:v>1340744</c:v>
                </c:pt>
                <c:pt idx="2">
                  <c:v>8447851</c:v>
                </c:pt>
                <c:pt idx="3">
                  <c:v>47659516</c:v>
                </c:pt>
                <c:pt idx="4">
                  <c:v>393315</c:v>
                </c:pt>
                <c:pt idx="5">
                  <c:v>16641377</c:v>
                </c:pt>
                <c:pt idx="6">
                  <c:v>10499122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8-40EF-8D2A-1AB11B9A80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6533352"/>
        <c:axId val="286536488"/>
        <c:axId val="0"/>
      </c:bar3DChart>
      <c:catAx>
        <c:axId val="28653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6536488"/>
        <c:crosses val="autoZero"/>
        <c:auto val="1"/>
        <c:lblAlgn val="ctr"/>
        <c:lblOffset val="100"/>
        <c:noMultiLvlLbl val="0"/>
      </c:catAx>
      <c:valAx>
        <c:axId val="286536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53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3">
                  <a:shade val="50000"/>
                  <a:satMod val="103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749328505982996E-2"/>
                  <c:y val="0.10258872894431101"/>
                </c:manualLayout>
              </c:layout>
              <c:tx>
                <c:rich>
                  <a:bodyPr/>
                  <a:lstStyle/>
                  <a:p>
                    <a:fld id="{42E6CCD0-3B37-487F-B9A5-07BE074C2961}" type="VALUE">
                      <a:rPr lang="en-US" sz="13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41-4D3D-A097-61D7E0E96FDA}"/>
                </c:ext>
              </c:extLst>
            </c:dLbl>
            <c:dLbl>
              <c:idx val="1"/>
              <c:layout>
                <c:manualLayout>
                  <c:x val="1.0374664252991449E-2"/>
                  <c:y val="0.102588728944311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3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41-4D3D-A097-61D7E0E96FDA}"/>
                </c:ext>
              </c:extLst>
            </c:dLbl>
            <c:dLbl>
              <c:idx val="2"/>
              <c:layout>
                <c:manualLayout>
                  <c:x val="1.2968330316239372E-2"/>
                  <c:y val="8.1363474679970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3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41-4D3D-A097-61D7E0E96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5602</c:v>
                </c:pt>
                <c:pt idx="1">
                  <c:v>348</c:v>
                </c:pt>
                <c:pt idx="2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41-4D3D-A097-61D7E0E96F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4">
                  <a:shade val="50000"/>
                  <a:satMod val="103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187332126495749E-3"/>
                  <c:y val="7.243736994565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41-4D3D-A097-61D7E0E96FDA}"/>
                </c:ext>
              </c:extLst>
            </c:dLbl>
            <c:dLbl>
              <c:idx val="1"/>
              <c:layout>
                <c:manualLayout>
                  <c:x val="-5.1873321264958435E-3"/>
                  <c:y val="7.873627168006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41-4D3D-A097-61D7E0E96FDA}"/>
                </c:ext>
              </c:extLst>
            </c:dLbl>
            <c:dLbl>
              <c:idx val="2"/>
              <c:layout>
                <c:manualLayout>
                  <c:x val="-5.187332126495749E-3"/>
                  <c:y val="7.243736994565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41-4D3D-A097-61D7E0E96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717</c:v>
                </c:pt>
                <c:pt idx="1">
                  <c:v>717</c:v>
                </c:pt>
                <c:pt idx="2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41-4D3D-A097-61D7E0E96F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shade val="25000"/>
                    <a:satMod val="250000"/>
                  </a:schemeClr>
                </a:gs>
                <a:gs pos="68000">
                  <a:schemeClr val="accent6">
                    <a:tint val="86000"/>
                    <a:satMod val="115000"/>
                  </a:schemeClr>
                </a:gs>
                <a:gs pos="100000">
                  <a:schemeClr val="accent6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6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6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6">
                  <a:shade val="50000"/>
                  <a:satMod val="103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968330316239372E-2"/>
                  <c:y val="0.1196791329536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41-4D3D-A097-61D7E0E96FDA}"/>
                </c:ext>
              </c:extLst>
            </c:dLbl>
            <c:dLbl>
              <c:idx val="1"/>
              <c:layout>
                <c:manualLayout>
                  <c:x val="1.5561996379487247E-2"/>
                  <c:y val="9.133407514887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41-4D3D-A097-61D7E0E96FDA}"/>
                </c:ext>
              </c:extLst>
            </c:dLbl>
            <c:dLbl>
              <c:idx val="2"/>
              <c:layout>
                <c:manualLayout>
                  <c:x val="1.8155662442735122E-2"/>
                  <c:y val="0.1196791329536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41-4D3D-A097-61D7E0E96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4180</c:v>
                </c:pt>
                <c:pt idx="1">
                  <c:v>2520</c:v>
                </c:pt>
                <c:pt idx="2">
                  <c:v>2580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41-4D3D-A097-61D7E0E96F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6535704"/>
        <c:axId val="286531784"/>
        <c:axId val="0"/>
      </c:bar3DChart>
      <c:catAx>
        <c:axId val="28653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6531784"/>
        <c:crosses val="autoZero"/>
        <c:auto val="1"/>
        <c:lblAlgn val="ctr"/>
        <c:lblOffset val="100"/>
        <c:noMultiLvlLbl val="0"/>
      </c:catAx>
      <c:valAx>
        <c:axId val="286531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53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70000"/>
                    <a:satMod val="130000"/>
                  </a:schemeClr>
                </a:gs>
                <a:gs pos="43000">
                  <a:schemeClr val="dk1">
                    <a:tint val="44000"/>
                    <a:satMod val="165000"/>
                  </a:schemeClr>
                </a:gs>
                <a:gs pos="93000">
                  <a:schemeClr val="dk1">
                    <a:tint val="15000"/>
                    <a:satMod val="165000"/>
                  </a:schemeClr>
                </a:gs>
                <a:gs pos="100000">
                  <a:schemeClr val="dk1">
                    <a:tint val="5000"/>
                    <a:satMod val="2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dk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dk1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dk1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13189.7</c:v>
                </c:pt>
                <c:pt idx="1">
                  <c:v>12363.3</c:v>
                </c:pt>
                <c:pt idx="2">
                  <c:v>9210.7999999999993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B-4894-A2C3-2EABA22E5DCF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3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B-4894-A2C3-2EABA22E5DC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2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825.3</c:v>
                </c:pt>
                <c:pt idx="1">
                  <c:v>828.3</c:v>
                </c:pt>
                <c:pt idx="2">
                  <c:v>833.5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3B-4894-A2C3-2EABA22E5DCF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Ряд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4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13520.4</c:v>
                </c:pt>
                <c:pt idx="1">
                  <c:v>12056.6</c:v>
                </c:pt>
                <c:pt idx="2">
                  <c:v>12056.6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3B-4894-A2C3-2EABA22E5D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6532960"/>
        <c:axId val="286534528"/>
        <c:axId val="0"/>
      </c:bar3DChart>
      <c:catAx>
        <c:axId val="2865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534528"/>
        <c:crosses val="autoZero"/>
        <c:auto val="1"/>
        <c:lblAlgn val="ctr"/>
        <c:lblOffset val="100"/>
        <c:noMultiLvlLbl val="0"/>
      </c:catAx>
      <c:valAx>
        <c:axId val="286534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5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0.05556</cdr:x>
      <cdr:y>0.77331</cdr:y>
    </cdr:from>
    <cdr:to>
      <cdr:x>0.97805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08000" y="5424016"/>
          <a:ext cx="8435280" cy="122413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rPr>
            <a:t>Основной доходный источник налоговых и неналоговых доходов - налог на доходы физических лиц – 71%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0.67436</cdr:x>
      <cdr:y>0.02268</cdr:y>
    </cdr:from>
    <cdr:to>
      <cdr:x>0.89706</cdr:x>
      <cdr:y>0.11125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16200000">
          <a:off x="3668684" y="-275209"/>
          <a:ext cx="357145" cy="1090463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0.37681</cdr:x>
      <cdr:y>0.39492</cdr:y>
    </cdr:from>
    <cdr:to>
      <cdr:x>0.4058</cdr:x>
      <cdr:y>0.57592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728192"/>
          <a:ext cx="14401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0.33558</cdr:x>
      <cdr:y>0.31283</cdr:y>
    </cdr:from>
    <cdr:to>
      <cdr:x>0.39355</cdr:x>
      <cdr:y>0.60061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15676" y="1368966"/>
          <a:ext cx="296375" cy="1259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27 535,4</a:t>
          </a:r>
        </a:p>
      </cdr:txBody>
    </cdr:sp>
  </cdr:relSizeAnchor>
  <cdr:relSizeAnchor xmlns:cdr="http://schemas.openxmlformats.org/drawingml/2006/chartDrawing">
    <cdr:from>
      <cdr:x>0.60563</cdr:x>
      <cdr:y>0.52656</cdr:y>
    </cdr:from>
    <cdr:to>
      <cdr:x>0.6636</cdr:x>
      <cdr:y>0.74047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96325" y="2304263"/>
          <a:ext cx="296375" cy="936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25 248,2</a:t>
          </a:r>
        </a:p>
      </cdr:txBody>
    </cdr:sp>
  </cdr:relSizeAnchor>
  <cdr:relSizeAnchor xmlns:cdr="http://schemas.openxmlformats.org/drawingml/2006/chartDrawing">
    <cdr:from>
      <cdr:x>0.88827</cdr:x>
      <cdr:y>0.37024</cdr:y>
    </cdr:from>
    <cdr:to>
      <cdr:x>0.97183</cdr:x>
      <cdr:y>0.61706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41341" y="1620196"/>
          <a:ext cx="427211" cy="1080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22 100,8</a:t>
          </a:r>
        </a:p>
      </cdr:txBody>
    </cdr:sp>
  </cdr:relSizeAnchor>
  <cdr:relSizeAnchor xmlns:cdr="http://schemas.openxmlformats.org/drawingml/2006/chartDrawing">
    <cdr:from>
      <cdr:x>0.29577</cdr:x>
      <cdr:y>0.17278</cdr:y>
    </cdr:from>
    <cdr:to>
      <cdr:x>0.3662</cdr:x>
      <cdr:y>0.84743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512168" y="756084"/>
          <a:ext cx="360040" cy="295232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77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24" y="1"/>
            <a:ext cx="2948995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1" y="4783089"/>
            <a:ext cx="5445760" cy="391343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265"/>
            <a:ext cx="2950577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24" y="9441265"/>
            <a:ext cx="2948995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1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48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53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6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89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5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4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4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0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5932-7718-4866-BCB4-7557897FAD64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zfin2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956376" cy="5112568"/>
          </a:xfrm>
        </p:spPr>
        <p:txBody>
          <a:bodyPr>
            <a:normAutofit/>
          </a:bodyPr>
          <a:lstStyle/>
          <a:p>
            <a:pPr algn="ctr"/>
            <a:br>
              <a:rPr lang="ru-RU" sz="7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6632"/>
            <a:ext cx="74888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ЗАТО Солнечный</a:t>
            </a:r>
          </a:p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1660" y="4739467"/>
            <a:ext cx="741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r>
              <a:rPr lang="ru-RU" sz="3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2020 год и плановый период 2021 и 2022гг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F12C4B-2962-47D5-81CC-B14143F0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569"/>
            <a:ext cx="914400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260648"/>
            <a:ext cx="8219256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Структура расходов бюджета ЗАТО Солнечный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942165"/>
              </p:ext>
            </p:extLst>
          </p:nvPr>
        </p:nvGraphicFramePr>
        <p:xfrm>
          <a:off x="251520" y="825321"/>
          <a:ext cx="8712968" cy="591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32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Соотношение программных и непрограммных расходов бюджета ЗАТО Солнечный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64410"/>
              </p:ext>
            </p:extLst>
          </p:nvPr>
        </p:nvGraphicFramePr>
        <p:xfrm>
          <a:off x="251520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56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Непрограммные расходы бюджета ЗАТО Солнечный на 2020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расходы на отдельные мероприятия, не включенные в муниципальные программы, в сумме 2 666,65 тыс. руб.: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органов местного самоуправления – 50,0 тыс. руб.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выборов и референдумов (выборы депутатов Думы ЗАТО Солнечный) – 200,0 тыс. руб. 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перепись населения 2020 года – 34,5 тыс. руб.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Ревизионная комиссия ЗАТО Солнечный – 1 021,65 тыс. руб.</a:t>
            </a:r>
          </a:p>
          <a:p>
            <a:pPr lvl="0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ЗАТО Солнечный – 1 360,5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9390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Расходы бюджета ЗАТО Солнечный на реализацию муниципальных программ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54973"/>
              </p:ext>
            </p:extLst>
          </p:nvPr>
        </p:nvGraphicFramePr>
        <p:xfrm>
          <a:off x="457200" y="1412875"/>
          <a:ext cx="8579296" cy="532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04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Структура 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91278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843333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603922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1159" y="2156102"/>
            <a:ext cx="208823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858" y="4086219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395" y="5000449"/>
            <a:ext cx="2090695" cy="7045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подпрограмма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81159" y="2980124"/>
            <a:ext cx="208823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20494" y="4494902"/>
            <a:ext cx="5750511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администраторов программы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20495" y="5698806"/>
            <a:ext cx="5750511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мероприятия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6362071" y="1302816"/>
            <a:ext cx="2592288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1.001</a:t>
            </a: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6362071" y="2020948"/>
            <a:ext cx="2592288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6362071" y="2739080"/>
            <a:ext cx="2592288" cy="7451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 1.002</a:t>
            </a:r>
          </a:p>
        </p:txBody>
      </p:sp>
      <p:cxnSp>
        <p:nvCxnSpPr>
          <p:cNvPr id="21" name="Прямая соединительная линия 20"/>
          <p:cNvCxnSpPr>
            <a:stCxn id="9" idx="3"/>
          </p:cNvCxnSpPr>
          <p:nvPr/>
        </p:nvCxnSpPr>
        <p:spPr>
          <a:xfrm>
            <a:off x="2545432" y="2855950"/>
            <a:ext cx="5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1" idx="1"/>
          </p:cNvCxnSpPr>
          <p:nvPr/>
        </p:nvCxnSpPr>
        <p:spPr>
          <a:xfrm>
            <a:off x="3059832" y="2408130"/>
            <a:ext cx="32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4" idx="1"/>
          </p:cNvCxnSpPr>
          <p:nvPr/>
        </p:nvCxnSpPr>
        <p:spPr>
          <a:xfrm>
            <a:off x="3059832" y="3232152"/>
            <a:ext cx="32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59832" y="2413685"/>
            <a:ext cx="0" cy="809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1" idx="3"/>
          </p:cNvCxnSpPr>
          <p:nvPr/>
        </p:nvCxnSpPr>
        <p:spPr>
          <a:xfrm>
            <a:off x="5469391" y="2408130"/>
            <a:ext cx="4606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5" idx="2"/>
          </p:cNvCxnSpPr>
          <p:nvPr/>
        </p:nvCxnSpPr>
        <p:spPr>
          <a:xfrm>
            <a:off x="5930023" y="1554844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30023" y="3107978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17641" y="1554844"/>
            <a:ext cx="12382" cy="1553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6858" y="324734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/>
            <a:r>
              <a:rPr lang="ru-RU" sz="3600" b="1" dirty="0"/>
              <a:t>…</a:t>
            </a:r>
          </a:p>
        </p:txBody>
      </p:sp>
      <p:cxnSp>
        <p:nvCxnSpPr>
          <p:cNvPr id="58" name="Прямая соединительная линия 57"/>
          <p:cNvCxnSpPr>
            <a:stCxn id="4" idx="2"/>
            <a:endCxn id="8" idx="0"/>
          </p:cNvCxnSpPr>
          <p:nvPr/>
        </p:nvCxnSpPr>
        <p:spPr>
          <a:xfrm>
            <a:off x="1501316" y="1595334"/>
            <a:ext cx="0" cy="247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8" idx="2"/>
            <a:endCxn id="9" idx="0"/>
          </p:cNvCxnSpPr>
          <p:nvPr/>
        </p:nvCxnSpPr>
        <p:spPr>
          <a:xfrm>
            <a:off x="1501316" y="2347389"/>
            <a:ext cx="0" cy="256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9" idx="2"/>
            <a:endCxn id="43" idx="0"/>
          </p:cNvCxnSpPr>
          <p:nvPr/>
        </p:nvCxnSpPr>
        <p:spPr>
          <a:xfrm flipH="1">
            <a:off x="1500974" y="3107978"/>
            <a:ext cx="342" cy="139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43" idx="2"/>
            <a:endCxn id="12" idx="0"/>
          </p:cNvCxnSpPr>
          <p:nvPr/>
        </p:nvCxnSpPr>
        <p:spPr>
          <a:xfrm>
            <a:off x="1500974" y="3893672"/>
            <a:ext cx="0" cy="1925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2" idx="2"/>
            <a:endCxn id="13" idx="0"/>
          </p:cNvCxnSpPr>
          <p:nvPr/>
        </p:nvCxnSpPr>
        <p:spPr>
          <a:xfrm flipH="1">
            <a:off x="1499743" y="4590275"/>
            <a:ext cx="1231" cy="410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15" idx="1"/>
          </p:cNvCxnSpPr>
          <p:nvPr/>
        </p:nvCxnSpPr>
        <p:spPr>
          <a:xfrm flipV="1">
            <a:off x="2915816" y="4746930"/>
            <a:ext cx="304678" cy="44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6" idx="1"/>
          </p:cNvCxnSpPr>
          <p:nvPr/>
        </p:nvCxnSpPr>
        <p:spPr>
          <a:xfrm flipH="1" flipV="1">
            <a:off x="2915816" y="5909301"/>
            <a:ext cx="304679" cy="41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915816" y="4795362"/>
            <a:ext cx="0" cy="1113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3" idx="3"/>
          </p:cNvCxnSpPr>
          <p:nvPr/>
        </p:nvCxnSpPr>
        <p:spPr>
          <a:xfrm flipV="1">
            <a:off x="2545090" y="5352744"/>
            <a:ext cx="37072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0324"/>
            <a:ext cx="9036496" cy="1006427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Структура мероприятий 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ru-RU" dirty="0"/>
          </a:p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028447"/>
            <a:ext cx="275640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муниципальных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3782" y="1848008"/>
            <a:ext cx="277121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обязательства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673662"/>
            <a:ext cx="275640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мероприятия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5182" y="893474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Конкретное, дробное действие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5182" y="1598004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«Атом» МП – основной элемент планирования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51520" y="2029354"/>
            <a:ext cx="2369196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251520" y="4900754"/>
            <a:ext cx="2369196" cy="634448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мероприятие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49777" y="3007064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исполнением расходных обязательств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35182" y="2302534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решение задачи подпрограммы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49777" y="4099352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Управленческое действие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49777" y="4990796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ассигнований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49777" y="5877272"/>
            <a:ext cx="23042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силами сотрудников МО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32598" y="3499316"/>
            <a:ext cx="277121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</a:t>
            </a:r>
          </a:p>
        </p:txBody>
      </p:sp>
      <p:cxnSp>
        <p:nvCxnSpPr>
          <p:cNvPr id="22" name="Прямая со стрелкой 21"/>
          <p:cNvCxnSpPr>
            <a:endCxn id="11" idx="1"/>
          </p:cNvCxnSpPr>
          <p:nvPr/>
        </p:nvCxnSpPr>
        <p:spPr>
          <a:xfrm>
            <a:off x="2987824" y="1142016"/>
            <a:ext cx="347358" cy="3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1"/>
          </p:cNvCxnSpPr>
          <p:nvPr/>
        </p:nvCxnSpPr>
        <p:spPr>
          <a:xfrm>
            <a:off x="2987824" y="1849866"/>
            <a:ext cx="347358" cy="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9" idx="1"/>
          </p:cNvCxnSpPr>
          <p:nvPr/>
        </p:nvCxnSpPr>
        <p:spPr>
          <a:xfrm>
            <a:off x="2987824" y="2554562"/>
            <a:ext cx="3473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8" idx="1"/>
          </p:cNvCxnSpPr>
          <p:nvPr/>
        </p:nvCxnSpPr>
        <p:spPr>
          <a:xfrm>
            <a:off x="2987824" y="3259092"/>
            <a:ext cx="361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8" idx="3"/>
          </p:cNvCxnSpPr>
          <p:nvPr/>
        </p:nvCxnSpPr>
        <p:spPr>
          <a:xfrm>
            <a:off x="5654033" y="3259092"/>
            <a:ext cx="2141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4" idx="1"/>
          </p:cNvCxnSpPr>
          <p:nvPr/>
        </p:nvCxnSpPr>
        <p:spPr>
          <a:xfrm>
            <a:off x="5868144" y="1280475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8" idx="1"/>
          </p:cNvCxnSpPr>
          <p:nvPr/>
        </p:nvCxnSpPr>
        <p:spPr>
          <a:xfrm flipH="1">
            <a:off x="5853742" y="2100036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9" idx="1"/>
          </p:cNvCxnSpPr>
          <p:nvPr/>
        </p:nvCxnSpPr>
        <p:spPr>
          <a:xfrm flipH="1">
            <a:off x="5868144" y="2925690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4" idx="1"/>
          </p:cNvCxnSpPr>
          <p:nvPr/>
        </p:nvCxnSpPr>
        <p:spPr>
          <a:xfrm flipH="1">
            <a:off x="5872558" y="3751344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868144" y="1267550"/>
            <a:ext cx="0" cy="2483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40" idx="1"/>
          </p:cNvCxnSpPr>
          <p:nvPr/>
        </p:nvCxnSpPr>
        <p:spPr>
          <a:xfrm>
            <a:off x="2987824" y="4351380"/>
            <a:ext cx="361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1" idx="1"/>
          </p:cNvCxnSpPr>
          <p:nvPr/>
        </p:nvCxnSpPr>
        <p:spPr>
          <a:xfrm>
            <a:off x="2987824" y="5242824"/>
            <a:ext cx="361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42" idx="1"/>
          </p:cNvCxnSpPr>
          <p:nvPr/>
        </p:nvCxnSpPr>
        <p:spPr>
          <a:xfrm>
            <a:off x="2987824" y="6129300"/>
            <a:ext cx="361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52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«Жилищно-коммунальное хозяйство и благоустройство ЗАТО Солнечный Тверской области» на 2018 - 2023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340768"/>
            <a:ext cx="8229600" cy="936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Улучшение состояния жилищного фонда, повышение качества и надежности жилищно-коммунальных услуг, создание комфортных условий проживания граждан на территории ЗАТО Солнечный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200" y="2852936"/>
            <a:ext cx="3477072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проживания граждан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3528" y="3861048"/>
            <a:ext cx="3610744" cy="118813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эффективности функционирования объектов коммунального хозяйства ЗАТО Солнечный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7200" y="5362879"/>
            <a:ext cx="3477072" cy="7920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комфортных условий проживания в поселке Солнечный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12805478"/>
              </p:ext>
            </p:extLst>
          </p:nvPr>
        </p:nvGraphicFramePr>
        <p:xfrm>
          <a:off x="3995936" y="2564903"/>
          <a:ext cx="4896544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 rot="16200000">
            <a:off x="4770022" y="2350319"/>
            <a:ext cx="360040" cy="97210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5668" y="23452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10 499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6120173" y="2332318"/>
            <a:ext cx="360041" cy="1008112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32820" y="2345277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3 584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8001" y="237042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3 744</a:t>
            </a:r>
          </a:p>
        </p:txBody>
      </p:sp>
    </p:spTree>
    <p:extLst>
      <p:ext uri="{BB962C8B-B14F-4D97-AF65-F5344CB8AC3E}">
        <p14:creationId xmlns:p14="http://schemas.microsoft.com/office/powerpoint/2010/main" val="337344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Направления расходования средств по МП «Жилищно-коммунальное хозяйство и благоустройство» в 2019 году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7612" y="1887675"/>
            <a:ext cx="2555112" cy="7920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проживания граждан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974070" y="965190"/>
            <a:ext cx="3507316" cy="147732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эффективности функционирования объектов коммунального хозяйства ЗАТО Солнечный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877286" y="2626339"/>
            <a:ext cx="3490892" cy="7920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комфортных условий проживания в поселке Солнечный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984321"/>
            <a:ext cx="4014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поддержка для приобретения строящегося жилья 1281,1 тыс. руб.;</a:t>
            </a:r>
          </a:p>
          <a:p>
            <a:pPr marL="284400" lvl="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в фонд капитального ремонта 368,7 тыс. руб.;</a:t>
            </a:r>
          </a:p>
          <a:p>
            <a:pPr marL="284400" lvl="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 ветхого и аварийного жилья 3278,3 тыс. руб.;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жилыми помещениями малоимущих многодетных семей 674,1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2732" y="1149011"/>
            <a:ext cx="2155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обслуживание электросетевого комплекса 716,8 тыс.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1875" y="3716802"/>
            <a:ext cx="4775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обработка мусорных контейнеров 455,8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по озеленению поселка 1089,8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по благоустройству 291,1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мест общего пользования 158,3 тыс. руб.;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освещение 1185,1 тыс. руб.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детского игрового комплекса 1000,0 тыс. руб.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CBFFAD0-1779-4006-8879-AE01071050D4}"/>
              </a:ext>
            </a:extLst>
          </p:cNvPr>
          <p:cNvCxnSpPr>
            <a:stCxn id="6" idx="3"/>
          </p:cNvCxnSpPr>
          <p:nvPr/>
        </p:nvCxnSpPr>
        <p:spPr>
          <a:xfrm flipV="1">
            <a:off x="6481386" y="1703854"/>
            <a:ext cx="39487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FBD34FF-0529-42A4-9891-667B69540AA6}"/>
              </a:ext>
            </a:extLst>
          </p:cNvPr>
          <p:cNvCxnSpPr>
            <a:stCxn id="5" idx="2"/>
          </p:cNvCxnSpPr>
          <p:nvPr/>
        </p:nvCxnSpPr>
        <p:spPr>
          <a:xfrm>
            <a:off x="1555168" y="2679763"/>
            <a:ext cx="0" cy="442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3A09143-979D-4FC9-8B92-B234CCD92B5B}"/>
              </a:ext>
            </a:extLst>
          </p:cNvPr>
          <p:cNvCxnSpPr>
            <a:stCxn id="7" idx="2"/>
          </p:cNvCxnSpPr>
          <p:nvPr/>
        </p:nvCxnSpPr>
        <p:spPr>
          <a:xfrm>
            <a:off x="6622732" y="3418427"/>
            <a:ext cx="0" cy="319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6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«Развитие транспортного комплекса и дорожного хозяйства ЗАТО Солнечный» на 2018 - 2023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социальных маршрутов внутреннего водного транспорта 6 567,2 тыс. руб. (МБ – 1 641,8 тыс. руб.; ОБ - 4 925,4 тыс. руб.)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Тверской области в сфере осуществления дорожной деятельности – 1 666,3 тыс. руб. (ОБ)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дворовых территорий многоквартирных домов, проездов к дворовым территориям многоквартирных домов – 1 310,1 тыс. руб. (ОБ)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улично-дорожной сети – 1995,6 тыс. руб. (ОБ)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общего пользования местного значения и сооружений на них – 5 102,2 тыс.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412776"/>
            <a:ext cx="82296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Создание условий для устойчивого функционирования транспортной системы ЗАТО Солнечный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2060848"/>
            <a:ext cx="822960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«Транспортное обслуживание населения, развитие и сохранность автомобильных дорог общего пользования местного значения ЗАТО Солнечный»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879517"/>
            <a:ext cx="3312368" cy="49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29657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AFDE4-CF89-47C4-9B2A-ADA42120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128089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«Обеспечение правопорядка и безопасности населения ЗАТО Солнечный Тверской области» на 2018 - 2023 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09CD3-AF8F-4BC0-9E97-639108C4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599" cy="248222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целях обеспечения безопасности дорожного движения на автомобильных дорогах общего пользования местного значения – 134,0 тыс. руб. (средства областного бюджета в рамках национального проекта «Безопасные и качественные автомобильные дороги»)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Единой дежурно-диспетчерской службы – 259,32 тыс. руб. (возмещение расходов пропорционально численности населения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ЕДДС в рамках Соглашения с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городским округом)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F1B5EEC-5020-422A-B27A-3D55A07287C2}"/>
              </a:ext>
            </a:extLst>
          </p:cNvPr>
          <p:cNvSpPr/>
          <p:nvPr/>
        </p:nvSpPr>
        <p:spPr>
          <a:xfrm>
            <a:off x="457200" y="1268760"/>
            <a:ext cx="8229600" cy="864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безопасности жизнедеятельности населения на территории ЗАТО Солнечный Тверской области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id="{99006CCF-A2CD-4C49-9C91-446C9DD15E16}"/>
              </a:ext>
            </a:extLst>
          </p:cNvPr>
          <p:cNvSpPr/>
          <p:nvPr/>
        </p:nvSpPr>
        <p:spPr>
          <a:xfrm>
            <a:off x="2915816" y="2259846"/>
            <a:ext cx="3312368" cy="49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7198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финансовом отделе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504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финансовый отдел администрации ЗАТО Солнечный</a:t>
            </a:r>
          </a:p>
          <a:p>
            <a:pPr marL="5400000" indent="0" algn="r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540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Рузьянова Марина Анатольевна</a:t>
            </a:r>
          </a:p>
          <a:p>
            <a:pPr marL="540000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8(48235)44611</a:t>
            </a:r>
          </a:p>
          <a:p>
            <a:pPr marL="540000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zfin2@mail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с 8.00 до 17.00, суббота, воскресенье - выходной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0143"/>
            <a:ext cx="4860032" cy="3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«Развитие образования ЗАТО Солнечный Тверской области» на 2018 - 2023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467428"/>
            <a:ext cx="8229600" cy="4494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качества и доступности образовательных услуг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199" y="2060848"/>
            <a:ext cx="4110063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и общее образование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76056" y="2060848"/>
            <a:ext cx="3610744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098" y="3132150"/>
            <a:ext cx="4114800" cy="8411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12 650,4 тыс. руб., из них 3 926,1 тыс. руб. средства областного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4005063"/>
            <a:ext cx="4114800" cy="7475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12 205,7 тыс. руб., из них 8 262,8 тыс. руб. средства областного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936" y="4752646"/>
            <a:ext cx="411006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и занятости детей в каникулярное время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976,6 тыс. руб., в т. ч. средства областного бюджета – 105,1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3140968"/>
            <a:ext cx="3610744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физкультуры и спорта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17 145,5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4005064"/>
            <a:ext cx="3610744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культуры и искусства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4 113,6 тыс. руб.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881428" y="2772195"/>
            <a:ext cx="210852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406487" y="2747357"/>
            <a:ext cx="211485" cy="2929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2660" y="5760758"/>
            <a:ext cx="4119339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горячим питанием учащихся начальной школы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567,85 тыс. руб., в т. ч. средства областного бюджета – 147,7 тыс. руб.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2C7F55-D680-4806-A654-0AF57E320726}"/>
              </a:ext>
            </a:extLst>
          </p:cNvPr>
          <p:cNvSpPr/>
          <p:nvPr/>
        </p:nvSpPr>
        <p:spPr>
          <a:xfrm>
            <a:off x="5076056" y="4752646"/>
            <a:ext cx="3744416" cy="20162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на повышение заработной платы педагогов дополнительного образования (доведение до средней по региону)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1 382,1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9317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«Культура ЗАТО Солнечный Тверской области» на 2018 - 2023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41289" y="1246152"/>
            <a:ext cx="8229600" cy="116397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повышения качества и разнообразия услуг, предоставляемых в сфере культуры и искусства, удовлетворение потребностей в развитии и реализации культурного и духовного потенциала каждой личности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0746" y="2556404"/>
            <a:ext cx="3477072" cy="72034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культурного потенциала ЗАТО Солнечный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52510" y="2562456"/>
            <a:ext cx="3610744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социально значимых проектов в сфере культуры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849" y="3600191"/>
            <a:ext cx="3477072" cy="734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библиотечного дела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1 613,2 тыс.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435" y="4337269"/>
            <a:ext cx="3477072" cy="9881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непрофессионального искусства и народного творчества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5 418,2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52510" y="3503256"/>
            <a:ext cx="3634290" cy="7429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социально значимых мероприятий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1 324,5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0737" y="4246206"/>
            <a:ext cx="3634290" cy="12906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 модернизация материально-технической базы муниципальных учреждений культуры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92,0 тыс. руб.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843155" y="3210528"/>
            <a:ext cx="210852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89993" y="3276748"/>
            <a:ext cx="211485" cy="29299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47D671-8BC0-4A0F-A861-63382409C9E0}"/>
              </a:ext>
            </a:extLst>
          </p:cNvPr>
          <p:cNvSpPr/>
          <p:nvPr/>
        </p:nvSpPr>
        <p:spPr>
          <a:xfrm>
            <a:off x="590872" y="5688750"/>
            <a:ext cx="8229600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на повышение заработной платы работникам муниципальных учреждений культуры Тверской области (доведение до средней по региону)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1 215,7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0370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«Управление имуществом и земельными ресурсами Солнечный Тверской области» на 2018 - 2023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467427"/>
            <a:ext cx="8507288" cy="59342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эффективности использования муниципального имущества ЗАТО Солнечный Тверской области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199" y="2204864"/>
            <a:ext cx="4330825" cy="95897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ЗАТО Солнечный Тверской области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32040" y="2204864"/>
            <a:ext cx="4032448" cy="95897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земельными ресурсами ЗАТО Солнечный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50100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объектов муниципального имущества к приватизации, гос. регистрации права, передаче в пользование третьим лицам – 210,0 тыс. руб.;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обслуживание имущества муниципальной казны ЗАТО Солнечный – 810,7 тыс.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350100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земельных участков, находящихся в ведении ЗАТО Солнечный – 320,0 тыс.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6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ЗАТО Солнечный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«Муниципальное управление и гражданское общество ЗАТО Солнечный Тверской области» на 2018 - 2023 годы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1196753"/>
            <a:ext cx="8507288" cy="115212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эффективного функционирования администрации ЗАТО Солнечный по исполнению полномочий, предоставлению качественных услуг населению, развитию гражданского общества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201" y="2636912"/>
            <a:ext cx="3322711" cy="115212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функционирования администрации ЗАТО Солнечный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9208" y="4293096"/>
            <a:ext cx="3322712" cy="14041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с исполнительными органами государственной власти Тверской области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52696127"/>
              </p:ext>
            </p:extLst>
          </p:nvPr>
        </p:nvGraphicFramePr>
        <p:xfrm>
          <a:off x="3923928" y="2456892"/>
          <a:ext cx="5112568" cy="43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6948264" y="3573016"/>
            <a:ext cx="216024" cy="259228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388424" y="3573016"/>
            <a:ext cx="216024" cy="259228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0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0" y="213659"/>
            <a:ext cx="4499992" cy="89596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функционирования администрации ЗАТО Солнечный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124667" y="213659"/>
            <a:ext cx="3816424" cy="10081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с исполнительными органами государственной власти Тверской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06" y="1205584"/>
            <a:ext cx="44503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и повышение квалификации муниципальных служащих – 50,00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пенсии за выслугу лет муниципальным служащим – 443,97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газеты «Городомля на Селигере», ведение официального сайта – 240,0 тыс. руб.</a:t>
            </a:r>
          </a:p>
          <a:p>
            <a:pPr marL="284400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МКУ СХТО ЗАТО Солнечный – 12 455,7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291513"/>
            <a:ext cx="42250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Ассоциацией «Совет муниципальных образований Тверской области – 25,00 тыс. руб.</a:t>
            </a:r>
          </a:p>
          <a:p>
            <a:pPr marL="0"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полномочий Российской Федерации и Тверской области: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ЗАГС–46,7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– 303,4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комиссия – 66,00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Воинский учет на территориях, где отсутствуют военные комиссариаты –83,4 тыс. руб.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родительской платы –300,8 тыс. руб.</a:t>
            </a:r>
            <a:endParaRPr lang="ru-RU" sz="17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75295" y="5056421"/>
            <a:ext cx="4523387" cy="25149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Обеспечивающая подпрограмма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86332"/>
            <a:ext cx="8941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администрации ЗАТО Солнечный Тверской области 10 519,1тыс. руб.,</a:t>
            </a:r>
          </a:p>
          <a:p>
            <a:pPr marL="284400" lvl="1" indent="-28440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служащие администрации ЗАТО Солнечный 3 001,3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79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«Бюджет для граждан» позволит Вам ознакомиться с основными положениями проекта Решения о бюджете ЗАТО Солнечный на 2020 год и плановый период 2021 и 2022 годов.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бюджетного планирования: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бюджета;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федеральных решений и задач, сформулированных в Указах Президента Российской Федерации от 07 мая 2012 года;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прозрачность (формирование бюджета на основе муниципальных программ);</a:t>
            </a:r>
          </a:p>
          <a:p>
            <a:pPr marL="0" lv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финансового обеспечения оказания муниципальных услуг.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ЗАТО Солнечный сформирован на три года на основе прогноза социально-экономического развития ЗАТО Солнечный на очередной финансовый 2020 год и плановый период 2021 – 2022 годов.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00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560840" cy="537321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поступающие в бюджет денежные средства, 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средства, 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 превышение расходов бюджета над его доходами;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 превышение доходов бюджета над его расходами.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08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3940"/>
            <a:ext cx="8229600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323940"/>
            <a:ext cx="82296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556792"/>
            <a:ext cx="2386608" cy="4968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5866" y="1571019"/>
            <a:ext cx="2412268" cy="4968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от использования и продажи имущества; доходы от платных услуг, оказываемых казенными учреждениями; штрафы, санкции, иные суммы принудительного изъятия; средства самообложения граждан.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556792"/>
            <a:ext cx="2448272" cy="4968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–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поступающие безвозмездно от других бюджетов бюджетной системы РФ; от физических и юридических лиц; международных организаций и правительств иностранных государств; добровольные пожертвования.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85196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параметры бюджета ЗАТО Солнечный на 2020-2022гг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7003573"/>
              </p:ext>
            </p:extLst>
          </p:nvPr>
        </p:nvGraphicFramePr>
        <p:xfrm>
          <a:off x="450942" y="1202706"/>
          <a:ext cx="8404447" cy="3458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96918600"/>
                    </a:ext>
                  </a:extLst>
                </a:gridCol>
                <a:gridCol w="1475077">
                  <a:extLst>
                    <a:ext uri="{9D8B030D-6E8A-4147-A177-3AD203B41FA5}">
                      <a16:colId xmlns:a16="http://schemas.microsoft.com/office/drawing/2014/main" val="4032757310"/>
                    </a:ext>
                  </a:extLst>
                </a:gridCol>
              </a:tblGrid>
              <a:tr h="6722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1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в т. ч.: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115 183,96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101 307,34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102 357,71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19 792,96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19 864,74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20 154,51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55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95 391,0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81 742,6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82 203,2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1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Расходы, в т.ч.: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115 183,96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101 307,34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102 357,71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14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условно утвержденные</a:t>
                      </a: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1 870,05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3 759,28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783181"/>
                  </a:ext>
                </a:extLst>
              </a:tr>
              <a:tr h="36898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  <a:r>
                        <a:rPr lang="ru-RU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2352" y="4797152"/>
            <a:ext cx="8579295" cy="2060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2051 чел.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расчете на 1 человека в 2020г. – 56 160 руб. (в 2018г. –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49 807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ЗАТО Солнечный на 2020-2022гг сбалансирован.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 основополагающее требование, предъявляемое к органам, составляющим и утверждающим бюджет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164"/>
            <a:ext cx="8507288" cy="69315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2019 год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611560" y="1847088"/>
            <a:ext cx="6048672" cy="410219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953095" y="2386016"/>
            <a:ext cx="4707137" cy="30243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97311" y="3163902"/>
            <a:ext cx="2762921" cy="13681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08720"/>
            <a:ext cx="1440160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Доходы всего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4688" y="960058"/>
            <a:ext cx="2160240" cy="762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Безвозмездные поступления</a:t>
            </a:r>
          </a:p>
        </p:txBody>
      </p: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1547664" y="170080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43128" y="5756190"/>
            <a:ext cx="1954560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Налоговые и 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3645024"/>
            <a:ext cx="12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645024"/>
            <a:ext cx="12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24808" y="1722498"/>
            <a:ext cx="0" cy="1130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004928" y="3947148"/>
            <a:ext cx="0" cy="1809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04928" y="1341278"/>
            <a:ext cx="6553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886600" y="903912"/>
            <a:ext cx="1933872" cy="112594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Дотации 72%</a:t>
            </a:r>
          </a:p>
        </p:txBody>
      </p:sp>
      <p:sp>
        <p:nvSpPr>
          <p:cNvPr id="26" name="Овал 25"/>
          <p:cNvSpPr/>
          <p:nvPr/>
        </p:nvSpPr>
        <p:spPr>
          <a:xfrm>
            <a:off x="6802439" y="2487909"/>
            <a:ext cx="2090041" cy="10865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МБТ 28%</a:t>
            </a:r>
          </a:p>
        </p:txBody>
      </p:sp>
    </p:spTree>
    <p:extLst>
      <p:ext uri="{BB962C8B-B14F-4D97-AF65-F5344CB8AC3E}">
        <p14:creationId xmlns:p14="http://schemas.microsoft.com/office/powerpoint/2010/main" val="381717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02760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ЗАТО Солнечный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264939"/>
              </p:ext>
            </p:extLst>
          </p:nvPr>
        </p:nvGraphicFramePr>
        <p:xfrm>
          <a:off x="0" y="1341438"/>
          <a:ext cx="9144000" cy="539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3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бюджета ЗАТО Солнечный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303221"/>
            <a:ext cx="8147248" cy="901643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исполнение федеральных решений и задач, сформулированных в Указах Президента Российской Федерации от 07 мая 2012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564904"/>
            <a:ext cx="8147248" cy="72008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открытость и прозрачность (формирование бюджета на основе муниципальных программ)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376" y="3607477"/>
            <a:ext cx="8147248" cy="72008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сохранение социальной направленности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830637"/>
            <a:ext cx="8147248" cy="792088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полное финансовое обеспечение действующих и планируемых к принятию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4874405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2424</TotalTime>
  <Words>1790</Words>
  <Application>Microsoft Office PowerPoint</Application>
  <PresentationFormat>Экран (4:3)</PresentationFormat>
  <Paragraphs>265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 </vt:lpstr>
      <vt:lpstr>О финансовом отделе</vt:lpstr>
      <vt:lpstr>Бюджет для граждан</vt:lpstr>
      <vt:lpstr>Основные понятия</vt:lpstr>
      <vt:lpstr>Презентация PowerPoint</vt:lpstr>
      <vt:lpstr>Основные параметры бюджета ЗАТО Солнечный на 2020-2022гг</vt:lpstr>
      <vt:lpstr>Структура доходов бюджета на 2019 год</vt:lpstr>
      <vt:lpstr>Структура налоговых и неналоговых доходов бюджета ЗАТО Солнечный</vt:lpstr>
      <vt:lpstr>Основные подходы к формированию расходов бюджета ЗАТО Солнечный</vt:lpstr>
      <vt:lpstr>Структура расходов бюджета ЗАТО Солнечный</vt:lpstr>
      <vt:lpstr>Соотношение программных и непрограммных расходов бюджета ЗАТО Солнечный</vt:lpstr>
      <vt:lpstr>Непрограммные расходы бюджета ЗАТО Солнечный на 2020 год</vt:lpstr>
      <vt:lpstr>Расходы бюджета ЗАТО Солнечный на реализацию муниципальных программ</vt:lpstr>
      <vt:lpstr>Структура муниципальной программы</vt:lpstr>
      <vt:lpstr>Структура мероприятий муниципальной программы</vt:lpstr>
      <vt:lpstr>Муниципальная программа ЗАТО Солнечный «Жилищно-коммунальное хозяйство и благоустройство ЗАТО Солнечный Тверской области» на 2018 - 2023 годы</vt:lpstr>
      <vt:lpstr>Направления расходования средств по МП «Жилищно-коммунальное хозяйство и благоустройство» в 2019 году</vt:lpstr>
      <vt:lpstr>Муниципальная программа ЗАТО Солнечный «Развитие транспортного комплекса и дорожного хозяйства ЗАТО Солнечный» на 2018 - 2023 годы</vt:lpstr>
      <vt:lpstr>Муниципальная программа ЗАТО Солнечный «Обеспечение правопорядка и безопасности населения ЗАТО Солнечный Тверской области» на 2018 - 2023 годы</vt:lpstr>
      <vt:lpstr>Муниципальная программа ЗАТО Солнечный «Развитие образования ЗАТО Солнечный Тверской области» на 2018 - 2023 годы</vt:lpstr>
      <vt:lpstr>Муниципальная программа ЗАТО Солнечный «Культура ЗАТО Солнечный Тверской области» на 2018 - 2023 годы</vt:lpstr>
      <vt:lpstr>Муниципальная программа ЗАТО Солнечный «Управление имуществом и земельными ресурсами Солнечный Тверской области» на 2018 - 2023 годы</vt:lpstr>
      <vt:lpstr>Муниципальная программа ЗАТО Солнечный «Муниципальное управление и гражданское общество ЗАТО Солнечный Тверской области» на 2018 - 2023 годы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Финотдел</cp:lastModifiedBy>
  <cp:revision>252</cp:revision>
  <cp:lastPrinted>2014-12-01T06:54:49Z</cp:lastPrinted>
  <dcterms:created xsi:type="dcterms:W3CDTF">2011-11-21T07:05:18Z</dcterms:created>
  <dcterms:modified xsi:type="dcterms:W3CDTF">2019-11-22T08:43:34Z</dcterms:modified>
</cp:coreProperties>
</file>