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4" r:id="rId6"/>
    <p:sldId id="307" r:id="rId7"/>
    <p:sldId id="308" r:id="rId8"/>
    <p:sldId id="309" r:id="rId9"/>
    <p:sldId id="279" r:id="rId10"/>
    <p:sldId id="310" r:id="rId11"/>
    <p:sldId id="311" r:id="rId12"/>
    <p:sldId id="312" r:id="rId13"/>
    <p:sldId id="313" r:id="rId14"/>
    <p:sldId id="293" r:id="rId15"/>
    <p:sldId id="294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640337280674562E-2"/>
          <c:y val="7.2462595872014049E-2"/>
          <c:w val="0.64424056048112099"/>
          <c:h val="0.84166365391096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047244094488188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B2C-48CE-B754-9F35C21A3D8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11060656</c:v>
                </c:pt>
                <c:pt idx="1">
                  <c:v>164774</c:v>
                </c:pt>
                <c:pt idx="2">
                  <c:v>997113</c:v>
                </c:pt>
                <c:pt idx="3">
                  <c:v>1661307</c:v>
                </c:pt>
                <c:pt idx="4">
                  <c:v>2735123</c:v>
                </c:pt>
                <c:pt idx="5">
                  <c:v>48420</c:v>
                </c:pt>
                <c:pt idx="6">
                  <c:v>323240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2C-48CE-B754-9F35C21A3D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2C-48CE-B754-9F35C21A3D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B2C-48CE-B754-9F35C21A3D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B2C-48CE-B754-9F35C21A3D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B2C-48CE-B754-9F35C21A3D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B2C-48CE-B754-9F35C21A3D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B2C-48CE-B754-9F35C21A3D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8B2C-48CE-B754-9F35C21A3D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B2C-48CE-B754-9F35C21A3D8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Доходы от использования имущества (аренда)</c:v>
                </c:pt>
                <c:pt idx="4">
                  <c:v>Платные услуги учреждений</c:v>
                </c:pt>
                <c:pt idx="5">
                  <c:v>Прочие</c:v>
                </c:pt>
                <c:pt idx="6">
                  <c:v>ЕНВД, патент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2C-48CE-B754-9F35C21A3D8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514162495368625E-2"/>
          <c:w val="1"/>
          <c:h val="0.979515839005636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4000"/>
                    </a:schemeClr>
                  </a:gs>
                  <a:gs pos="100000">
                    <a:schemeClr val="accent1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16-45EF-B991-7F6EE5057C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4000"/>
                    </a:schemeClr>
                  </a:gs>
                  <a:gs pos="100000">
                    <a:schemeClr val="accent2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16-45EF-B991-7F6EE5057C3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4000"/>
                    </a:schemeClr>
                  </a:gs>
                  <a:gs pos="100000">
                    <a:schemeClr val="accent3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16-45EF-B991-7F6EE5057C3C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4000"/>
                    </a:schemeClr>
                  </a:gs>
                  <a:gs pos="100000">
                    <a:schemeClr val="accent4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16-45EF-B991-7F6EE5057C3C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4000"/>
                    </a:schemeClr>
                  </a:gs>
                  <a:gs pos="100000">
                    <a:schemeClr val="accent5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A16-45EF-B991-7F6EE5057C3C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4000"/>
                    </a:schemeClr>
                  </a:gs>
                  <a:gs pos="100000">
                    <a:schemeClr val="accent6"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A16-45EF-B991-7F6EE5057C3C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4000"/>
                    </a:schemeClr>
                  </a:gs>
                  <a:gs pos="100000">
                    <a:schemeClr val="accent1">
                      <a:lumMod val="60000"/>
                      <a:shade val="98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2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A16-45EF-B991-7F6EE5057C3C}"/>
              </c:ext>
            </c:extLst>
          </c:dPt>
          <c:dLbls>
            <c:dLbl>
              <c:idx val="0"/>
              <c:layout>
                <c:manualLayout>
                  <c:x val="-0.1490928234787503"/>
                  <c:y val="9.4503628097676012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964302405334209"/>
                      <c:h val="0.10193460228855478"/>
                    </c:manualLayout>
                  </c15:layout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A16-45EF-B991-7F6EE5057C3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17792.009999999998</c:v>
                </c:pt>
                <c:pt idx="1">
                  <c:v>7829.27</c:v>
                </c:pt>
                <c:pt idx="2">
                  <c:v>11732.71</c:v>
                </c:pt>
                <c:pt idx="3">
                  <c:v>48044.99</c:v>
                </c:pt>
                <c:pt idx="4">
                  <c:v>9474.5</c:v>
                </c:pt>
                <c:pt idx="5">
                  <c:v>1942.66</c:v>
                </c:pt>
                <c:pt idx="6">
                  <c:v>550.79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A16-45EF-B991-7F6EE5057C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69787109944588"/>
          <c:y val="4.6336238565447014E-3"/>
          <c:w val="0.53090040828229801"/>
          <c:h val="0.995366376143455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10-47D5-A314-EF570AB2CB1D}"/>
              </c:ext>
            </c:extLst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10-47D5-A314-EF570AB2CB1D}"/>
              </c:ext>
            </c:extLst>
          </c:dPt>
          <c:dLbls>
            <c:dLbl>
              <c:idx val="0"/>
              <c:layout>
                <c:manualLayout>
                  <c:x val="-1.5019685039370078E-2"/>
                  <c:y val="-8.0332625801441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BADF69-A4F3-41F9-B327-3B3FCA459EFF}" type="PERCENTAGE">
                      <a: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/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310-47D5-A314-EF570AB2CB1D}"/>
                </c:ext>
                <c:ext xmlns:c15="http://schemas.microsoft.com/office/drawing/2012/chart" uri="{CE6537A1-D6FC-4f65-9D91-7224C49458BB}">
                  <c15:layout>
                    <c:manualLayout>
                      <c:w val="9.6967653348886948E-2"/>
                      <c:h val="9.724413404270297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3.2640225527364633E-2"/>
                  <c:y val="6.2929482755988975E-2"/>
                </c:manualLayout>
              </c:layout>
              <c:tx>
                <c:rich>
                  <a:bodyPr/>
                  <a:lstStyle/>
                  <a:p>
                    <a:fld id="{F6701239-CC40-4C09-85EA-38A5BB0CD42B}" type="PERCENTAGE">
                      <a: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310-47D5-A314-EF570AB2CB1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95181.440000000002</c:v>
                </c:pt>
                <c:pt idx="1">
                  <c:v>2185.4899999999998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10-47D5-A314-EF570AB2CB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8236335475544845"/>
          <c:y val="5.2435088119661598E-2"/>
          <c:w val="0.49395171818293715"/>
          <c:h val="0.947564911880338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Управление имуществом и земельными ресурсами ЗАТО Солнечный</c:v>
                </c:pt>
                <c:pt idx="1">
                  <c:v>Развитие транспортного комплекса и дорожного хозяйства</c:v>
                </c:pt>
                <c:pt idx="2">
                  <c:v>Культура ЗАТО Солнечный</c:v>
                </c:pt>
                <c:pt idx="3">
                  <c:v>Жилищно-коммунальное хозяйство и благоустройство</c:v>
                </c:pt>
                <c:pt idx="4">
                  <c:v>Муниципальное управление и гражданское общество ЗАТО Солнечный</c:v>
                </c:pt>
                <c:pt idx="5">
                  <c:v>Развитие образования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1064670</c:v>
                </c:pt>
                <c:pt idx="1">
                  <c:v>7823172</c:v>
                </c:pt>
                <c:pt idx="2">
                  <c:v>9474502</c:v>
                </c:pt>
                <c:pt idx="3">
                  <c:v>12998313</c:v>
                </c:pt>
                <c:pt idx="4">
                  <c:v>15775754</c:v>
                </c:pt>
                <c:pt idx="5">
                  <c:v>48044987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D8-40EF-8D2A-1AB11B9A80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125952"/>
        <c:axId val="176124776"/>
        <c:axId val="0"/>
      </c:bar3DChart>
      <c:catAx>
        <c:axId val="17612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124776"/>
        <c:crosses val="autoZero"/>
        <c:auto val="1"/>
        <c:lblAlgn val="ctr"/>
        <c:lblOffset val="100"/>
        <c:noMultiLvlLbl val="0"/>
      </c:catAx>
      <c:valAx>
        <c:axId val="1761247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612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0749328505982996E-2"/>
                  <c:y val="0.10258872894431101"/>
                </c:manualLayout>
              </c:layout>
              <c:tx>
                <c:rich>
                  <a:bodyPr/>
                  <a:lstStyle/>
                  <a:p>
                    <a:fld id="{42E6CCD0-3B37-487F-B9A5-07BE074C2961}" type="VALUE">
                      <a:rPr lang="en-US" sz="13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41-4D3D-A097-61D7E0E96FDA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0374664252991449E-2"/>
                  <c:y val="0.102588728944311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968330316239372E-2"/>
                  <c:y val="8.13634746799707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300" b="1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7242</c:v>
                </c:pt>
                <c:pt idx="1">
                  <c:v>380</c:v>
                </c:pt>
                <c:pt idx="2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41-4D3D-A097-61D7E0E96F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873321264958435E-3"/>
                  <c:y val="7.8736271680063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187332126495749E-3"/>
                  <c:y val="7.2437369945658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882</c:v>
                </c:pt>
                <c:pt idx="1">
                  <c:v>882</c:v>
                </c:pt>
                <c:pt idx="2">
                  <c:v>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241-4D3D-A097-61D7E0E96F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shade val="25000"/>
                    <a:satMod val="250000"/>
                  </a:schemeClr>
                </a:gs>
                <a:gs pos="68000">
                  <a:schemeClr val="accent6">
                    <a:tint val="86000"/>
                    <a:satMod val="115000"/>
                  </a:schemeClr>
                </a:gs>
                <a:gs pos="100000">
                  <a:schemeClr val="accent6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6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6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6">
                  <a:shade val="50000"/>
                  <a:satMod val="103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296833031623937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61996379487247E-2"/>
                  <c:y val="9.133407514887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241-4D3D-A097-61D7E0E96FD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155662442735122E-2"/>
                  <c:y val="0.11967913295369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241-4D3D-A097-61D7E0E96FD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4874</c:v>
                </c:pt>
                <c:pt idx="1">
                  <c:v>3329</c:v>
                </c:pt>
                <c:pt idx="2">
                  <c:v>3329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241-4D3D-A097-61D7E0E96F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6128696"/>
        <c:axId val="176127520"/>
        <c:axId val="0"/>
      </c:bar3DChart>
      <c:catAx>
        <c:axId val="176128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127520"/>
        <c:crosses val="autoZero"/>
        <c:auto val="1"/>
        <c:lblAlgn val="ctr"/>
        <c:lblOffset val="100"/>
        <c:noMultiLvlLbl val="0"/>
      </c:catAx>
      <c:valAx>
        <c:axId val="176127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6128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70000"/>
                    <a:satMod val="130000"/>
                  </a:schemeClr>
                </a:gs>
                <a:gs pos="43000">
                  <a:schemeClr val="dk1">
                    <a:tint val="44000"/>
                    <a:satMod val="165000"/>
                  </a:schemeClr>
                </a:gs>
                <a:gs pos="93000">
                  <a:schemeClr val="dk1">
                    <a:tint val="15000"/>
                    <a:satMod val="165000"/>
                  </a:schemeClr>
                </a:gs>
                <a:gs pos="100000">
                  <a:schemeClr val="dk1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dk1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dk1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dk1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13978.98</c:v>
                </c:pt>
                <c:pt idx="1">
                  <c:v>14158.98</c:v>
                </c:pt>
                <c:pt idx="2">
                  <c:v>14158.98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B-4894-A2C3-2EABA22E5DCF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shade val="25000"/>
                    <a:satMod val="250000"/>
                  </a:schemeClr>
                </a:gs>
                <a:gs pos="68000">
                  <a:schemeClr val="accent3">
                    <a:tint val="86000"/>
                    <a:satMod val="115000"/>
                  </a:schemeClr>
                </a:gs>
                <a:gs pos="100000">
                  <a:schemeClr val="accent3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3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3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3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3B-4894-A2C3-2EABA22E5DCF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shade val="25000"/>
                    <a:satMod val="250000"/>
                  </a:schemeClr>
                </a:gs>
                <a:gs pos="68000">
                  <a:schemeClr val="accent2">
                    <a:tint val="86000"/>
                    <a:satMod val="115000"/>
                  </a:schemeClr>
                </a:gs>
                <a:gs pos="100000">
                  <a:schemeClr val="accent2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2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2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2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802.4</c:v>
                </c:pt>
                <c:pt idx="1">
                  <c:v>805.2</c:v>
                </c:pt>
                <c:pt idx="2">
                  <c:v>210.2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3B-4894-A2C3-2EABA22E5DCF}"/>
            </c:ext>
          </c:extLst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p3d contourW="9525">
              <a:contourClr>
                <a:schemeClr val="accent4">
                  <a:shade val="50000"/>
                  <a:satMod val="103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994.38</c:v>
                </c:pt>
                <c:pt idx="1">
                  <c:v>994.38</c:v>
                </c:pt>
                <c:pt idx="2">
                  <c:v>994.38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63B-4894-A2C3-2EABA22E5D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78086960"/>
        <c:axId val="178087352"/>
        <c:axId val="0"/>
      </c:bar3DChart>
      <c:catAx>
        <c:axId val="17808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87352"/>
        <c:crosses val="autoZero"/>
        <c:auto val="1"/>
        <c:lblAlgn val="ctr"/>
        <c:lblOffset val="100"/>
        <c:noMultiLvlLbl val="0"/>
      </c:catAx>
      <c:valAx>
        <c:axId val="178087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808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0.05556</cdr:x>
      <cdr:y>0.77331</cdr:y>
    </cdr:from>
    <cdr:to>
      <cdr:x>0.97805</cdr:x>
      <cdr:y>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08000" y="5424016"/>
          <a:ext cx="8435280" cy="1224136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Основной доходный источник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налоговых и неналоговых доходов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- </a:t>
          </a:r>
          <a:r>
            <a:rPr lang="ru-RU" sz="2400" b="1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налог на доходы физических лиц – </a:t>
          </a:r>
          <a:r>
            <a:rPr lang="ru-RU" sz="2400" b="1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rPr>
            <a:t>65%</a:t>
          </a:r>
          <a:endParaRPr lang="ru-RU" sz="2400" b="1" dirty="0">
            <a:solidFill>
              <a:schemeClr val="tx2"/>
            </a:solidFill>
            <a:latin typeface="Times New Roman" pitchFamily="18" charset="0"/>
            <a:ea typeface="+mj-ea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0.67436</cdr:x>
      <cdr:y>0.02268</cdr:y>
    </cdr:from>
    <cdr:to>
      <cdr:x>0.89706</cdr:x>
      <cdr:y>0.11125</cdr:y>
    </cdr:to>
    <cdr:sp macro="" textlink="">
      <cdr:nvSpPr>
        <cdr:cNvPr id="2" name="Правая фигурная скобка 1"/>
        <cdr:cNvSpPr/>
      </cdr:nvSpPr>
      <cdr:spPr>
        <a:xfrm xmlns:a="http://schemas.openxmlformats.org/drawingml/2006/main" rot="16200000">
          <a:off x="3668684" y="-275209"/>
          <a:ext cx="357145" cy="1090463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0.37681</cdr:x>
      <cdr:y>0.39492</cdr:y>
    </cdr:from>
    <cdr:to>
      <cdr:x>0.4058</cdr:x>
      <cdr:y>0.57592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2208" y="1728192"/>
          <a:ext cx="14401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0.33558</cdr:x>
      <cdr:y>0.31283</cdr:y>
    </cdr:from>
    <cdr:to>
      <cdr:x>0.39355</cdr:x>
      <cdr:y>0.60061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15676" y="1368966"/>
          <a:ext cx="296375" cy="1259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15 775,75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0.60563</cdr:x>
      <cdr:y>0.52656</cdr:y>
    </cdr:from>
    <cdr:to>
      <cdr:x>0.6636</cdr:x>
      <cdr:y>0.74047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25" y="2304262"/>
          <a:ext cx="296375" cy="936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15 958,55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0.88827</cdr:x>
      <cdr:y>0.37024</cdr:y>
    </cdr:from>
    <cdr:to>
      <cdr:x>0.97183</cdr:x>
      <cdr:y>0.61706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41341" y="1620196"/>
          <a:ext cx="427211" cy="108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15 963,55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0.29577</cdr:x>
      <cdr:y>0.17278</cdr:y>
    </cdr:from>
    <cdr:to>
      <cdr:x>0.3662</cdr:x>
      <cdr:y>0.84743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1512168" y="756084"/>
          <a:ext cx="360040" cy="2952328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77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624" y="1"/>
            <a:ext cx="2948995" cy="498074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r">
              <a:defRPr sz="1200"/>
            </a:lvl1pPr>
          </a:lstStyle>
          <a:p>
            <a:fld id="{E6653762-79DB-449D-96B4-14785E9C6246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1" y="4783089"/>
            <a:ext cx="5445760" cy="3913436"/>
          </a:xfrm>
          <a:prstGeom prst="rect">
            <a:avLst/>
          </a:prstGeom>
        </p:spPr>
        <p:txBody>
          <a:bodyPr vert="horz" lIns="91074" tIns="45537" rIns="91074" bIns="455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265"/>
            <a:ext cx="2950577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624" y="9441265"/>
            <a:ext cx="2948995" cy="498073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r">
              <a:defRPr sz="1200"/>
            </a:lvl1pPr>
          </a:lstStyle>
          <a:p>
            <a:fld id="{9935D5A9-141A-4679-BDD7-9E57DB058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1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48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653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6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38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5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0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9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5932-7718-4866-BCB4-7557897FAD64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B011A-54D8-43D9-875E-A58B0DD4EF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68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zfin2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956376" cy="5112568"/>
          </a:xfrm>
        </p:spPr>
        <p:txBody>
          <a:bodyPr>
            <a:normAutofit/>
          </a:bodyPr>
          <a:lstStyle/>
          <a:p>
            <a:pPr algn="ctr"/>
            <a: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008112" cy="12202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16632"/>
            <a:ext cx="748883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6632"/>
            <a:ext cx="7884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ЗАТО Солнечный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области</a:t>
            </a:r>
            <a:endParaRPr lang="ru-RU" sz="2800" b="1" i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73238"/>
            <a:ext cx="7884368" cy="5584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1484784"/>
            <a:ext cx="7416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  <a:p>
            <a:r>
              <a:rPr lang="ru-RU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2018 год и плановый период 2019 и 2020гг</a:t>
            </a:r>
            <a:endParaRPr lang="ru-RU" sz="3400" b="1" i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376" y="260648"/>
            <a:ext cx="8219256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ЗАТО Солнечный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825321"/>
          <a:ext cx="8712968" cy="591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94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Соотношение программных и непрограммных расходов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Солнечный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5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епрограммные расходы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бюджета ЗАТО Солнечный на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расходы на отдельные мероприятия, не включенные в муниципальные программы, в сумме 2 185,49 тыс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руб.:</a:t>
            </a:r>
          </a:p>
          <a:p>
            <a:pPr lvl="0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фонды органов местного самоуправления – 50,0 тыс. руб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организации проведения на территории Тверской области мероприятий по предупреждению и ликвидации болезней животных, их лечению, отлову и содержанию безнадзорных животных, защите населения от болезней, общих для животных и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– 6,10 тыс. руб. </a:t>
            </a:r>
            <a:endParaRPr lang="ru-RU" sz="23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деятельности Думы ЗАТО Солнечный –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6,0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Ревизионная комиссия ЗАТО Солнечный –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786,41 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lvl="0"/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ЗАТО Солнечный – 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1 132,55 тыс</a:t>
            </a:r>
            <a:r>
              <a:rPr lang="ru-RU" sz="23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3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ЕДДС – 204,47 тыс. руб.</a:t>
            </a:r>
            <a:endParaRPr lang="ru-RU" sz="23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8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бюджета ЗАТО Солнечный на реализацию муниципальных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12875"/>
          <a:ext cx="8579296" cy="532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091278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43333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МП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2603922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1159" y="2156102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6858" y="4086219"/>
            <a:ext cx="208823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4395" y="5000449"/>
            <a:ext cx="2090695" cy="7045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Обеспечивающая подпрограмма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1159" y="2980124"/>
            <a:ext cx="2088232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r>
              <a:rPr lang="ru-RU" dirty="0" smtClean="0"/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20494" y="4494902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администраторов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20495" y="5698806"/>
            <a:ext cx="5750511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мероприятия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6362071" y="1302816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1.001</a:t>
            </a:r>
          </a:p>
        </p:txBody>
      </p:sp>
      <p:sp>
        <p:nvSpPr>
          <p:cNvPr id="18" name="Прямоугольник с двумя усеченными противолежащими углами 17"/>
          <p:cNvSpPr/>
          <p:nvPr/>
        </p:nvSpPr>
        <p:spPr>
          <a:xfrm>
            <a:off x="6362071" y="2020948"/>
            <a:ext cx="2592288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6362071" y="2739080"/>
            <a:ext cx="2592288" cy="7451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мероприятие 1.002</a:t>
            </a:r>
          </a:p>
        </p:txBody>
      </p: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>
            <a:off x="2545432" y="2855950"/>
            <a:ext cx="514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11" idx="1"/>
          </p:cNvCxnSpPr>
          <p:nvPr/>
        </p:nvCxnSpPr>
        <p:spPr>
          <a:xfrm>
            <a:off x="3059832" y="2408130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1"/>
          </p:cNvCxnSpPr>
          <p:nvPr/>
        </p:nvCxnSpPr>
        <p:spPr>
          <a:xfrm>
            <a:off x="3059832" y="3232152"/>
            <a:ext cx="321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59832" y="2413685"/>
            <a:ext cx="0" cy="80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1" idx="3"/>
          </p:cNvCxnSpPr>
          <p:nvPr/>
        </p:nvCxnSpPr>
        <p:spPr>
          <a:xfrm>
            <a:off x="5469391" y="2408130"/>
            <a:ext cx="4606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5" idx="2"/>
          </p:cNvCxnSpPr>
          <p:nvPr/>
        </p:nvCxnSpPr>
        <p:spPr>
          <a:xfrm>
            <a:off x="5930023" y="1554844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930023" y="3107978"/>
            <a:ext cx="43204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917641" y="1554844"/>
            <a:ext cx="12382" cy="15531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858" y="324734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0"/>
            <a:r>
              <a:rPr lang="ru-RU" sz="3600" b="1" dirty="0" smtClean="0"/>
              <a:t>…</a:t>
            </a:r>
            <a:endParaRPr lang="ru-RU" sz="3600" b="1" dirty="0"/>
          </a:p>
        </p:txBody>
      </p:sp>
      <p:cxnSp>
        <p:nvCxnSpPr>
          <p:cNvPr id="58" name="Прямая соединительная линия 57"/>
          <p:cNvCxnSpPr>
            <a:stCxn id="4" idx="2"/>
            <a:endCxn id="8" idx="0"/>
          </p:cNvCxnSpPr>
          <p:nvPr/>
        </p:nvCxnSpPr>
        <p:spPr>
          <a:xfrm>
            <a:off x="1501316" y="1595334"/>
            <a:ext cx="0" cy="2479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8" idx="2"/>
            <a:endCxn id="9" idx="0"/>
          </p:cNvCxnSpPr>
          <p:nvPr/>
        </p:nvCxnSpPr>
        <p:spPr>
          <a:xfrm>
            <a:off x="1501316" y="2347389"/>
            <a:ext cx="0" cy="256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2"/>
            <a:endCxn id="43" idx="0"/>
          </p:cNvCxnSpPr>
          <p:nvPr/>
        </p:nvCxnSpPr>
        <p:spPr>
          <a:xfrm flipH="1">
            <a:off x="1500974" y="3107978"/>
            <a:ext cx="342" cy="139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3" idx="2"/>
            <a:endCxn id="12" idx="0"/>
          </p:cNvCxnSpPr>
          <p:nvPr/>
        </p:nvCxnSpPr>
        <p:spPr>
          <a:xfrm>
            <a:off x="1500974" y="3893672"/>
            <a:ext cx="0" cy="1925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2" idx="2"/>
            <a:endCxn id="13" idx="0"/>
          </p:cNvCxnSpPr>
          <p:nvPr/>
        </p:nvCxnSpPr>
        <p:spPr>
          <a:xfrm flipH="1">
            <a:off x="1499743" y="4590275"/>
            <a:ext cx="1231" cy="410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endCxn id="15" idx="1"/>
          </p:cNvCxnSpPr>
          <p:nvPr/>
        </p:nvCxnSpPr>
        <p:spPr>
          <a:xfrm flipV="1">
            <a:off x="2915816" y="4746930"/>
            <a:ext cx="304678" cy="447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6" idx="1"/>
          </p:cNvCxnSpPr>
          <p:nvPr/>
        </p:nvCxnSpPr>
        <p:spPr>
          <a:xfrm flipH="1" flipV="1">
            <a:off x="2915816" y="5909301"/>
            <a:ext cx="304679" cy="4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915816" y="4795362"/>
            <a:ext cx="0" cy="1113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13" idx="3"/>
          </p:cNvCxnSpPr>
          <p:nvPr/>
        </p:nvCxnSpPr>
        <p:spPr>
          <a:xfrm flipV="1">
            <a:off x="2545090" y="5352744"/>
            <a:ext cx="370726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4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Структура мероприятий муниципальной программы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endParaRPr lang="ru-RU" dirty="0" smtClean="0"/>
          </a:p>
          <a:p>
            <a:pPr marL="0" algn="ctr" fontAlgn="base"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8184" y="1028447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муниципальных учреждений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3782" y="1848008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обязательства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673662"/>
            <a:ext cx="2756404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мероприятия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35182" y="89347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Конкретное, дробное действие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35182" y="159800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«Атом» МП – основной элемент планирования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251520" y="2029354"/>
            <a:ext cx="2369196" cy="504056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520" y="4900754"/>
            <a:ext cx="2369196" cy="63444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49777" y="300706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исполнением расходных обязательств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35182" y="2302534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решение задачи подпрограммы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9777" y="409935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Управленческое действие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49777" y="4990796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ассигнований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349777" y="5877272"/>
            <a:ext cx="2304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силами сотрудников МО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232598" y="3499316"/>
            <a:ext cx="2771212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</a:t>
            </a:r>
          </a:p>
        </p:txBody>
      </p:sp>
      <p:cxnSp>
        <p:nvCxnSpPr>
          <p:cNvPr id="22" name="Прямая со стрелкой 21"/>
          <p:cNvCxnSpPr>
            <a:endCxn id="11" idx="1"/>
          </p:cNvCxnSpPr>
          <p:nvPr/>
        </p:nvCxnSpPr>
        <p:spPr>
          <a:xfrm>
            <a:off x="2987824" y="1142016"/>
            <a:ext cx="347358" cy="3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1"/>
          </p:cNvCxnSpPr>
          <p:nvPr/>
        </p:nvCxnSpPr>
        <p:spPr>
          <a:xfrm>
            <a:off x="2987824" y="1849866"/>
            <a:ext cx="347358" cy="1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9" idx="1"/>
          </p:cNvCxnSpPr>
          <p:nvPr/>
        </p:nvCxnSpPr>
        <p:spPr>
          <a:xfrm>
            <a:off x="2987824" y="2554562"/>
            <a:ext cx="3473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1"/>
          </p:cNvCxnSpPr>
          <p:nvPr/>
        </p:nvCxnSpPr>
        <p:spPr>
          <a:xfrm>
            <a:off x="2987824" y="3259092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8" idx="3"/>
          </p:cNvCxnSpPr>
          <p:nvPr/>
        </p:nvCxnSpPr>
        <p:spPr>
          <a:xfrm>
            <a:off x="5654033" y="3259092"/>
            <a:ext cx="2141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4" idx="1"/>
          </p:cNvCxnSpPr>
          <p:nvPr/>
        </p:nvCxnSpPr>
        <p:spPr>
          <a:xfrm>
            <a:off x="5868144" y="1280475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8" idx="1"/>
          </p:cNvCxnSpPr>
          <p:nvPr/>
        </p:nvCxnSpPr>
        <p:spPr>
          <a:xfrm flipH="1">
            <a:off x="5853742" y="2100036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9" idx="1"/>
          </p:cNvCxnSpPr>
          <p:nvPr/>
        </p:nvCxnSpPr>
        <p:spPr>
          <a:xfrm flipH="1">
            <a:off x="5868144" y="2925690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4" idx="1"/>
          </p:cNvCxnSpPr>
          <p:nvPr/>
        </p:nvCxnSpPr>
        <p:spPr>
          <a:xfrm flipH="1">
            <a:off x="5872558" y="3751344"/>
            <a:ext cx="3600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868144" y="1267550"/>
            <a:ext cx="0" cy="2483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40" idx="1"/>
          </p:cNvCxnSpPr>
          <p:nvPr/>
        </p:nvCxnSpPr>
        <p:spPr>
          <a:xfrm>
            <a:off x="2987824" y="435138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41" idx="1"/>
          </p:cNvCxnSpPr>
          <p:nvPr/>
        </p:nvCxnSpPr>
        <p:spPr>
          <a:xfrm>
            <a:off x="2987824" y="5242824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42" idx="1"/>
          </p:cNvCxnSpPr>
          <p:nvPr/>
        </p:nvCxnSpPr>
        <p:spPr>
          <a:xfrm>
            <a:off x="2987824" y="6129300"/>
            <a:ext cx="36195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«Жилищно-коммунальное хозяйство и благоустройство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340768"/>
            <a:ext cx="8229600" cy="9361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состояния жилищного фонда, повышение качества и надежности жилищно-коммунальных услуг, создание комфортных условий проживания граждан на территории ЗАТО Солнечный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852936"/>
            <a:ext cx="347707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3861048"/>
            <a:ext cx="3610744" cy="118813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57200" y="5362879"/>
            <a:ext cx="347707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graphicFrame>
        <p:nvGraphicFramePr>
          <p:cNvPr id="11" name="Диаграмма 10"/>
          <p:cNvGraphicFramePr/>
          <p:nvPr>
            <p:extLst/>
          </p:nvPr>
        </p:nvGraphicFramePr>
        <p:xfrm>
          <a:off x="3995936" y="2564903"/>
          <a:ext cx="4896544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 rot="16200000">
            <a:off x="4770022" y="2350319"/>
            <a:ext cx="360040" cy="97210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5668" y="23452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12 998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16200000">
            <a:off x="6120173" y="2332318"/>
            <a:ext cx="360041" cy="100811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32820" y="2345277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4 591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8001" y="237042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4 591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расходования средств по МП «Жилищно-коммунальное хозяйство и благоустройство» в 2018 году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7504" y="1224989"/>
            <a:ext cx="2555112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жилищных условий проживания граждан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974070" y="965190"/>
            <a:ext cx="2246002" cy="195975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надежности и эффективности функционирования объектов коммунального хозяйства ЗАТО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31527" y="1240449"/>
            <a:ext cx="3490892" cy="79208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в поселке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2181560"/>
            <a:ext cx="2771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поддержка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 строящегося жилья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2935,98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 капитального ремонта общего имущество МКД муниципального жилого фонда на счете регионального оператора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417,82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4400" lvl="0" indent="-2844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муниципального жилого фонда 5 597,65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4819" y="3212976"/>
            <a:ext cx="2155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обслуживание электросетевого комплекса 881,72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1526" y="2239268"/>
            <a:ext cx="36124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мусорных контейнеров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288,94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рубка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зеленых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 городских лесов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684,44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озеленению поселка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912,84 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придомовых территорий 324,00 тыс. руб.;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благоустройству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298,57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мест общего пользования 1 444,74 тыс. руб.;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наружное освещение 912,90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8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транспортного комплекса и дорожного хозяйства ЗАТО Солнечный»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маршрутов внутреннего водного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(за счет средств местного бюджета) – 1 425,88 тыс. руб.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отдельных государственных полномочий Тверской области в сфере осуществления дорожной деятельности – 1 349,00 тыс. руб.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и сооружений на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4 339,81 тыс. руб.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устройства ледовой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переправы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708,49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412776"/>
            <a:ext cx="822960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устойчивого функционирования транспортной системы ЗАТО Солнечный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2348880"/>
            <a:ext cx="822960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«Транспортное обслуживание населения, развитие и сохранность автомобильных дорог общего пользования местного значения ЗАТО Солнечный»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3356992"/>
            <a:ext cx="3312368" cy="4903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подпрограммы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«Развитие образования ЗАТО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8"/>
            <a:ext cx="8229600" cy="44940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и доступности образовательных услуг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060848"/>
            <a:ext cx="3477072" cy="64807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общее образование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76056" y="2060848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3140968"/>
            <a:ext cx="347707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12 311,18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4005063"/>
            <a:ext cx="3477072" cy="65266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13 483,67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936" y="4932666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досуга и занятости детей в каникулярное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895,46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6056" y="3140968"/>
            <a:ext cx="361074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физкультуры и спорта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17 707,16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4005064"/>
            <a:ext cx="361074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культуры и искусства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3 315,22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5085184"/>
            <a:ext cx="3610744" cy="10801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участие в спортивных и творческих мероприятиях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332,00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81428" y="2772195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2761518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2661" y="5940778"/>
            <a:ext cx="3477072" cy="8280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горячим питанием учащихся начальной школы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800,00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 финансовом отделе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504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для граждан» является финансовый отдел администрации ЗАТО Солнечный</a:t>
            </a:r>
          </a:p>
          <a:p>
            <a:pPr marL="5400000" indent="0" algn="r">
              <a:buNone/>
            </a:pPr>
            <a:endParaRPr lang="ru-RU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Рузьянова Марина Анатольевна</a:t>
            </a:r>
          </a:p>
          <a:p>
            <a:pPr marL="540000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8(48235)44611</a:t>
            </a:r>
          </a:p>
          <a:p>
            <a:pPr marL="540000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zfin2@mail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с 8.00 до 17.00, суббота, воскресенье - выходной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0143"/>
            <a:ext cx="4860032" cy="335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28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«Культура ЗАТО Солнечный Тверской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области»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229600" cy="116397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качества и разнообразия услуг, предоставляемых в сфере культуры и искусства, удовлетворение потребностей в развитии и реализации культурного и духовного потенциала каждой личности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0" y="2919429"/>
            <a:ext cx="3477072" cy="72034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культурного потенциала ЗАТО Солнечный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052510" y="2919429"/>
            <a:ext cx="3610744" cy="64807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 значимых проектов в сфере культуры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4149080"/>
            <a:ext cx="3477072" cy="7347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библиотечного дела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1 423,68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5393139"/>
            <a:ext cx="3477072" cy="9881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непрофессионального искусства и народного творчества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6 430,30тыс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52510" y="4143375"/>
            <a:ext cx="3634290" cy="7429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социально значимых мероприятий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1 365,0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52510" y="5229199"/>
            <a:ext cx="3634290" cy="1290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модернизация материально-технической базы муниципальных учреждений культуры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246,53,0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857882" y="3752891"/>
            <a:ext cx="21085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993255" y="3747930"/>
            <a:ext cx="211485" cy="29299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«Управление имуществом и земельными ресурсами 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467427"/>
            <a:ext cx="8507288" cy="59342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муниципального имущества ЗАТО Солнечный Тверской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199" y="2204864"/>
            <a:ext cx="4330825" cy="958976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 имуществом ЗАТО Солнечный Тверской области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932040" y="2204864"/>
            <a:ext cx="4032448" cy="95897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земельными ресурсами ЗАТО Солнечный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501008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объектов муниципального имущества к приватизации, гос. регистрации права, передаче в пользование третьим лицам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210,0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обслуживание имущества муниципальной казны ЗАТО Солнечный – 734,67 тыс. 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50100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оценка земельных участков, находящихся в ведении ЗАТО Солнечный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120,0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6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Муниципальная программа ЗАТО Солнечный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«Муниципальное управление и гражданское общество ЗАТО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Солнечный Тверской области»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57200" y="1196753"/>
            <a:ext cx="8507288" cy="115212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 по исполнению полномочий, предоставлению качественных услуг населению, развитию гражданского общества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57201" y="2636912"/>
            <a:ext cx="3322711" cy="115212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эффективного функционирования администрации ЗАТО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9208" y="4293096"/>
            <a:ext cx="3322712" cy="14041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области</a:t>
            </a: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3923928" y="2456892"/>
          <a:ext cx="5112568" cy="437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>
            <a:off x="694826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8388424" y="3573016"/>
            <a:ext cx="216024" cy="259228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0" y="213659"/>
            <a:ext cx="4499992" cy="89596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эффективного функционирования администрации ЗАТО Солнечный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124667" y="213659"/>
            <a:ext cx="3816424" cy="1008112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взаимодействия с исполнительными органами государственной власти Тверской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06" y="1205584"/>
            <a:ext cx="44503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и повышение квалификации муниципальных служащих – 35,00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обеспечение проведения мероприятий с участием главы ЗАТО Солнечный и администрации ЗАТО Солнечный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355,0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пенсии за выслугу лет муниципальным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служащим – 391,36 тыс. руб.</a:t>
            </a:r>
          </a:p>
          <a:p>
            <a:pPr marL="284400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газеты «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Городомля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Селигере», ведение официального сайта – 213,02 тыс. руб.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1291513"/>
            <a:ext cx="4225075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Ассоциацией «Совет муниципальных образований Тверской области – 20,00 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полномочий Российской Федерации и Тверской области: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ЗАГС–52,0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– 297,40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комиссия –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66,00 тыс. руб.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Воинский учет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территориях, где отсутствуют военные комиссариаты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–81,30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родительской платы –285,70 тыс. руб.</a:t>
            </a:r>
            <a:endParaRPr lang="ru-RU" sz="17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75295" y="5056421"/>
            <a:ext cx="4523387" cy="251498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Обеспечивающая подпрограмма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386332"/>
            <a:ext cx="89410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ЗАТО Солнечный Тверской области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10 191,24 тыс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284400" lvl="1" indent="-284400">
              <a:buFont typeface="Wingdings" panose="05000000000000000000" pitchFamily="2" charset="2"/>
              <a:buChar char="ü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служащие администрации ЗАТО Солнечный 3 787,74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1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«Бюджет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ознакомиться с основными положениями проекта Решения о бюджете ЗАТО Солнечный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и плановый период 2019 и 2020 годов.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бюджетного планирования: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социальной направленности бюджета;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федеральных решений и задач, сформулированных в Указах Президента Российской Федерации от 07 мая 2012 года;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прозрачность (формирование бюджета на основе муниципальных программ);</a:t>
            </a:r>
          </a:p>
          <a:p>
            <a:pPr marL="0" lv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механизмов финансового обеспечения оказания муниципальных услуг.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ЗАТО Солнечный сформирован на три года на основе прогноза социально-экономического развития ЗАТО Солнечный на очередной финансовый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00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5373216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- поступающие в бюджет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выплачиваемые из бюджета денежные средства, </a:t>
            </a:r>
            <a:endParaRPr lang="ru-RU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превышение расходов бюджета над его доходами;</a:t>
            </a:r>
          </a:p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3940"/>
            <a:ext cx="8229600" cy="72008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23940"/>
            <a:ext cx="8229600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ru-RU" sz="36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556792"/>
            <a:ext cx="238660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5866" y="1571019"/>
            <a:ext cx="2412268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и продажи имущества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доходы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платных услуг, оказываемых казенными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учреждениями; штрафы, санкции, иные суммы принудительного изъятия; средства самообложения граждан.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556792"/>
            <a:ext cx="2448272" cy="496855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–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поступающие безвозмездно от других бюджетов бюджетной системы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физических и юридических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организаций и правительств иностранных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государств; добровольные пожертвования.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ЗАТО Солнечный на 2018-2020гг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0942" y="1202706"/>
          <a:ext cx="8404447" cy="3282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9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496918600"/>
                    </a:ext>
                  </a:extLst>
                </a:gridCol>
                <a:gridCol w="1475077">
                  <a:extLst>
                    <a:ext uri="{9D8B030D-6E8A-4147-A177-3AD203B41FA5}">
                      <a16:colId xmlns:a16="http://schemas.microsoft.com/office/drawing/2014/main" xmlns="" val="4032757310"/>
                    </a:ext>
                  </a:extLst>
                </a:gridCol>
              </a:tblGrid>
              <a:tr h="67223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97 366,93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85 111,99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84 882,39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239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16 990,63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17 256,69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18 175,09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551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80 376,30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67 855,30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66 707,30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1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 т. ч.: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97 366,93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85 111,99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84 882,39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898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Дефицит(-), </a:t>
                      </a:r>
                      <a:r>
                        <a:rPr lang="ru-RU" sz="2400" b="0" dirty="0" err="1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2400" b="0" dirty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56" marR="32556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82352" y="4553905"/>
            <a:ext cx="8579295" cy="2187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– 2122 чел.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расчете на 1 человека в 2018г. – 45 885 руб. (в 2017г. -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46 329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ЗАТО Солнечный на 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 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</a:t>
            </a: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по доходам и расходам — основополагающее требование, предъявляемое к органам, составляющим и утверждающим бюджет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9164"/>
            <a:ext cx="8507288" cy="69315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на 2018 год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560" y="1847088"/>
            <a:ext cx="6048672" cy="410219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953095" y="2386016"/>
            <a:ext cx="4707137" cy="30243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97311" y="3163902"/>
            <a:ext cx="2762921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908720"/>
            <a:ext cx="1440160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Доходы всего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44688" y="960058"/>
            <a:ext cx="2160240" cy="762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Безвозмездные поступления</a:t>
            </a:r>
          </a:p>
        </p:txBody>
      </p:sp>
      <p:cxnSp>
        <p:nvCxnSpPr>
          <p:cNvPr id="15" name="Прямая со стрелкой 14"/>
          <p:cNvCxnSpPr>
            <a:stCxn id="8" idx="2"/>
          </p:cNvCxnSpPr>
          <p:nvPr/>
        </p:nvCxnSpPr>
        <p:spPr>
          <a:xfrm>
            <a:off x="1547664" y="1700808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43128" y="5756190"/>
            <a:ext cx="1954560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Налоговые и неналоговые доходы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35010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3645024"/>
            <a:ext cx="127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645024"/>
            <a:ext cx="1269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(100</a:t>
            </a:r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24808" y="1722498"/>
            <a:ext cx="0" cy="1130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004928" y="3947148"/>
            <a:ext cx="0" cy="1809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04928" y="1341278"/>
            <a:ext cx="6553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6886600" y="903912"/>
            <a:ext cx="1933872" cy="11259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Дотации </a:t>
            </a:r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82%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802439" y="2487909"/>
            <a:ext cx="2090041" cy="10865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Субвенции </a:t>
            </a:r>
            <a:r>
              <a:rPr lang="ru-RU" b="1" dirty="0" smtClean="0">
                <a:ln w="0"/>
                <a:solidFill>
                  <a:schemeClr val="bg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18%</a:t>
            </a:r>
            <a:endParaRPr lang="ru-RU" b="1" dirty="0">
              <a:ln w="0"/>
              <a:solidFill>
                <a:schemeClr val="bg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4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02760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ЗАТО Солнечный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41438"/>
          <a:ext cx="9144000" cy="539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22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ЗАТО Солнечный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303221"/>
            <a:ext cx="8147248" cy="901643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исполнение федеральных решений и задач, сформулированных в Указах Президента Российской Федерации от 07 мая 2012 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564904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открытость и прозрачность </a:t>
            </a:r>
            <a:r>
              <a:rPr lang="ru-RU" sz="2000" dirty="0" smtClean="0"/>
              <a:t>(формирование </a:t>
            </a:r>
            <a:r>
              <a:rPr lang="ru-RU" sz="2000" dirty="0"/>
              <a:t>бюджета на основе муниципальных программ)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8376" y="3607477"/>
            <a:ext cx="8147248" cy="720080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сохранение социальной направленности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830637"/>
            <a:ext cx="8147248" cy="792088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/>
              <a:t>п</a:t>
            </a:r>
            <a:r>
              <a:rPr lang="ru-RU" sz="2000" dirty="0" smtClean="0"/>
              <a:t>олное </a:t>
            </a:r>
            <a:r>
              <a:rPr lang="ru-RU" sz="2000" dirty="0"/>
              <a:t>финансовое обеспечение действующих и планируемых к принятию расходных 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4874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2193</TotalTime>
  <Words>1591</Words>
  <Application>Microsoft Office PowerPoint</Application>
  <PresentationFormat>Экран (4:3)</PresentationFormat>
  <Paragraphs>233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 </vt:lpstr>
      <vt:lpstr>О финансовом отделе</vt:lpstr>
      <vt:lpstr>Бюджет для граждан</vt:lpstr>
      <vt:lpstr>Основные понятия</vt:lpstr>
      <vt:lpstr>Презентация PowerPoint</vt:lpstr>
      <vt:lpstr>Основные параметры бюджета ЗАТО Солнечный на 2018-2020гг</vt:lpstr>
      <vt:lpstr>Структура доходов бюджета на 2018 год</vt:lpstr>
      <vt:lpstr>Структура налоговых и неналоговых доходов бюджета ЗАТО Солнечный</vt:lpstr>
      <vt:lpstr>Основные подходы к формированию расходов бюджета ЗАТО Солнечный</vt:lpstr>
      <vt:lpstr>Структура расходов бюджета ЗАТО Солнечный</vt:lpstr>
      <vt:lpstr>Соотношение программных и непрограммных расходов бюджета ЗАТО Солнечный</vt:lpstr>
      <vt:lpstr>Непрограммные расходы бюджета ЗАТО Солнечный на 2018 год</vt:lpstr>
      <vt:lpstr>Расходы бюджета ЗАТО Солнечный на реализацию муниципальных программ</vt:lpstr>
      <vt:lpstr>Структура муниципальной программы</vt:lpstr>
      <vt:lpstr>Структура мероприятий муниципальной программы</vt:lpstr>
      <vt:lpstr>Муниципальная программа ЗАТО Солнечный «Жилищно-коммунальное хозяйство и благоустройство ЗАТО Солнечный Тверской области» на 2018 - 2023 годы</vt:lpstr>
      <vt:lpstr>Направления расходования средств по МП «Жилищно-коммунальное хозяйство и благоустройство» в 2018 году</vt:lpstr>
      <vt:lpstr>Муниципальная программа ЗАТО Солнечный «Развитие транспортного комплекса и дорожного хозяйства ЗАТО Солнечный» на 2018 - 2023 годы</vt:lpstr>
      <vt:lpstr>Муниципальная программа ЗАТО Солнечный «Развитие образования ЗАТО Солнечный Тверской области» на 2018 - 2023 годы</vt:lpstr>
      <vt:lpstr>Муниципальная программа ЗАТО Солнечный «Культура ЗАТО Солнечный Тверской области» на 2018 - 2023 годы</vt:lpstr>
      <vt:lpstr>Муниципальная программа ЗАТО Солнечный «Управление имуществом и земельными ресурсами Солнечный Тверской области» на 2018 - 2023 годы</vt:lpstr>
      <vt:lpstr>Муниципальная программа ЗАТО Солнечный «Муниципальное управление и гражданское общество ЗАТО Солнечный Тверской области» на 2018 - 2023 годы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бюджета ЗАТО Солнечный на 2012-2014 годы</dc:title>
  <dc:creator>Финотдел</dc:creator>
  <cp:lastModifiedBy>Балагаева</cp:lastModifiedBy>
  <cp:revision>227</cp:revision>
  <cp:lastPrinted>2014-12-01T06:54:49Z</cp:lastPrinted>
  <dcterms:created xsi:type="dcterms:W3CDTF">2011-11-21T07:05:18Z</dcterms:created>
  <dcterms:modified xsi:type="dcterms:W3CDTF">2017-11-20T08:23:48Z</dcterms:modified>
</cp:coreProperties>
</file>