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301" r:id="rId3"/>
    <p:sldId id="302" r:id="rId4"/>
    <p:sldId id="303" r:id="rId5"/>
    <p:sldId id="304" r:id="rId6"/>
    <p:sldId id="258" r:id="rId7"/>
    <p:sldId id="278" r:id="rId8"/>
    <p:sldId id="259" r:id="rId9"/>
    <p:sldId id="279" r:id="rId10"/>
    <p:sldId id="263" r:id="rId11"/>
    <p:sldId id="280" r:id="rId12"/>
    <p:sldId id="292" r:id="rId13"/>
    <p:sldId id="281" r:id="rId14"/>
    <p:sldId id="293" r:id="rId15"/>
    <p:sldId id="294" r:id="rId16"/>
    <p:sldId id="282" r:id="rId17"/>
    <p:sldId id="295" r:id="rId18"/>
    <p:sldId id="283" r:id="rId19"/>
    <p:sldId id="285" r:id="rId20"/>
    <p:sldId id="287" r:id="rId21"/>
    <p:sldId id="288" r:id="rId22"/>
    <p:sldId id="290" r:id="rId23"/>
    <p:sldId id="291" r:id="rId24"/>
    <p:sldId id="296" r:id="rId25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30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290123456790122E-2"/>
          <c:y val="4.5139957584537607E-2"/>
          <c:w val="0.63888888888888884"/>
          <c:h val="0.85387875483803499"/>
        </c:manualLayout>
      </c:layout>
      <c:pie3DChart>
        <c:varyColors val="1"/>
        <c:ser>
          <c:idx val="0"/>
          <c:order val="0"/>
          <c:tx>
            <c:strRef>
              <c:f>Лист1!$B$3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Лист1!$A$4:$A$9</c:f>
              <c:strCache>
                <c:ptCount val="6"/>
                <c:pt idx="0">
                  <c:v>НДФЛ</c:v>
                </c:pt>
                <c:pt idx="1">
                  <c:v>платные услуги</c:v>
                </c:pt>
                <c:pt idx="2">
                  <c:v>налоги на имущество</c:v>
                </c:pt>
                <c:pt idx="3">
                  <c:v>арендная плата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Лист1!$B$4:$B$9</c:f>
              <c:numCache>
                <c:formatCode>General</c:formatCode>
                <c:ptCount val="6"/>
                <c:pt idx="0">
                  <c:v>12962831</c:v>
                </c:pt>
                <c:pt idx="1">
                  <c:v>2987972</c:v>
                </c:pt>
                <c:pt idx="2">
                  <c:v>993052</c:v>
                </c:pt>
                <c:pt idx="3">
                  <c:v>1328767</c:v>
                </c:pt>
                <c:pt idx="4">
                  <c:v>132774</c:v>
                </c:pt>
                <c:pt idx="5">
                  <c:v>270953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2514162495368625E-2"/>
          <c:w val="1"/>
          <c:h val="0.979515839005636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1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17346124</c:v>
                </c:pt>
                <c:pt idx="1">
                  <c:v>7713061</c:v>
                </c:pt>
                <c:pt idx="2">
                  <c:v>14603611</c:v>
                </c:pt>
                <c:pt idx="3">
                  <c:v>50311827</c:v>
                </c:pt>
                <c:pt idx="4">
                  <c:v>9775473</c:v>
                </c:pt>
                <c:pt idx="5">
                  <c:v>487658</c:v>
                </c:pt>
                <c:pt idx="6">
                  <c:v>1102394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69787109944588"/>
          <c:y val="4.6336238565447014E-3"/>
          <c:w val="0.53090040828229801"/>
          <c:h val="0.995366376143455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</c:dPt>
          <c:dLbls>
            <c:dLbl>
              <c:idx val="0"/>
              <c:layout>
                <c:manualLayout>
                  <c:x val="-1.5019685039370078E-2"/>
                  <c:y val="-8.03326258014410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BADF69-A4F3-41F9-B327-3B3FCA459EFF}" type="PERCENTAGE">
                      <a: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967653348886948E-2"/>
                      <c:h val="9.724413404270297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640225527364633E-2"/>
                  <c:y val="6.2929482755988975E-2"/>
                </c:manualLayout>
              </c:layout>
              <c:tx>
                <c:rich>
                  <a:bodyPr/>
                  <a:lstStyle/>
                  <a:p>
                    <a:fld id="{F6701239-CC40-4C09-85EA-38A5BB0CD42B}" type="PERCENTAGE">
                      <a: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98491870</c:v>
                </c:pt>
                <c:pt idx="1">
                  <c:v>2848278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236335475544845"/>
          <c:y val="5.2435088119661598E-2"/>
          <c:w val="0.49395171818293715"/>
          <c:h val="0.9475649118803384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Обеспечение правопорядка и безопасности населения</c:v>
                </c:pt>
                <c:pt idx="1">
                  <c:v>Управление имуществом и земельными ресурсами ЗАТО Солнечный</c:v>
                </c:pt>
                <c:pt idx="2">
                  <c:v>Развитие транспортного комплекса и дорожного хозяйства</c:v>
                </c:pt>
                <c:pt idx="3">
                  <c:v>Культура ЗАТО Солнечный</c:v>
                </c:pt>
                <c:pt idx="4">
                  <c:v>Муниципальное управление и гражданское общество ЗАТО Солнечный</c:v>
                </c:pt>
                <c:pt idx="5">
                  <c:v>Жилищно-коммунальное хозяйство и благоустройство</c:v>
                </c:pt>
                <c:pt idx="6">
                  <c:v>Развитие образования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188.86</c:v>
                </c:pt>
                <c:pt idx="1">
                  <c:v>345</c:v>
                </c:pt>
                <c:pt idx="2">
                  <c:v>7660.9610000000002</c:v>
                </c:pt>
                <c:pt idx="3">
                  <c:v>9775.473</c:v>
                </c:pt>
                <c:pt idx="4">
                  <c:v>15606.136</c:v>
                </c:pt>
                <c:pt idx="5">
                  <c:v>14603.611000000001</c:v>
                </c:pt>
                <c:pt idx="6">
                  <c:v>50311.826999999997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4813320"/>
        <c:axId val="254813712"/>
        <c:axId val="0"/>
      </c:bar3DChart>
      <c:catAx>
        <c:axId val="254813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4813712"/>
        <c:crosses val="autoZero"/>
        <c:auto val="1"/>
        <c:lblAlgn val="ctr"/>
        <c:lblOffset val="100"/>
        <c:noMultiLvlLbl val="0"/>
      </c:catAx>
      <c:valAx>
        <c:axId val="2548137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54813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0749328505982996E-2"/>
                  <c:y val="0.10258872894431101"/>
                </c:manualLayout>
              </c:layout>
              <c:tx>
                <c:rich>
                  <a:bodyPr/>
                  <a:lstStyle/>
                  <a:p>
                    <a:fld id="{42E6CCD0-3B37-487F-B9A5-07BE074C2961}" type="VALUE">
                      <a:rPr lang="en-US" sz="13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374664252991449E-2"/>
                  <c:y val="0.102588728944311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968330316239372E-2"/>
                  <c:y val="8.13634746799707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12424</c:v>
                </c:pt>
                <c:pt idx="1">
                  <c:v>10164</c:v>
                </c:pt>
                <c:pt idx="2">
                  <c:v>5716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873321264958435E-3"/>
                  <c:y val="7.8736271680063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5608</c:v>
                </c:pt>
                <c:pt idx="1">
                  <c:v>1500</c:v>
                </c:pt>
                <c:pt idx="2">
                  <c:v>2133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shade val="25000"/>
                    <a:satMod val="250000"/>
                  </a:schemeClr>
                </a:gs>
                <a:gs pos="68000">
                  <a:schemeClr val="accent6">
                    <a:tint val="86000"/>
                    <a:satMod val="115000"/>
                  </a:schemeClr>
                </a:gs>
                <a:gs pos="100000">
                  <a:schemeClr val="accent6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6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6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6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296833031623937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561996379487247E-2"/>
                  <c:y val="9.1334075148873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15566244273512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3135</c:v>
                </c:pt>
                <c:pt idx="1">
                  <c:v>2939</c:v>
                </c:pt>
                <c:pt idx="2">
                  <c:v>2816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8638856"/>
        <c:axId val="298638072"/>
        <c:axId val="0"/>
      </c:bar3DChart>
      <c:catAx>
        <c:axId val="2986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8638072"/>
        <c:crosses val="autoZero"/>
        <c:auto val="1"/>
        <c:lblAlgn val="ctr"/>
        <c:lblOffset val="100"/>
        <c:noMultiLvlLbl val="0"/>
      </c:catAx>
      <c:valAx>
        <c:axId val="2986380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8638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70000"/>
                    <a:satMod val="130000"/>
                  </a:schemeClr>
                </a:gs>
                <a:gs pos="43000">
                  <a:schemeClr val="dk1">
                    <a:tint val="44000"/>
                    <a:satMod val="165000"/>
                  </a:schemeClr>
                </a:gs>
                <a:gs pos="93000">
                  <a:schemeClr val="dk1">
                    <a:tint val="15000"/>
                    <a:satMod val="165000"/>
                  </a:schemeClr>
                </a:gs>
                <a:gs pos="100000">
                  <a:schemeClr val="dk1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dk1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dk1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dk1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14165</c:v>
                </c:pt>
                <c:pt idx="1">
                  <c:v>13883</c:v>
                </c:pt>
                <c:pt idx="2">
                  <c:v>13883</c:v>
                </c:pt>
              </c:numCache>
            </c:numRef>
          </c:val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2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2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2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724</c:v>
                </c:pt>
                <c:pt idx="1">
                  <c:v>724</c:v>
                </c:pt>
                <c:pt idx="2">
                  <c:v>724</c:v>
                </c:pt>
              </c:numCache>
            </c:numRef>
          </c:val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717</c:v>
                </c:pt>
                <c:pt idx="1">
                  <c:v>669</c:v>
                </c:pt>
                <c:pt idx="2">
                  <c:v>669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8635328"/>
        <c:axId val="298635720"/>
        <c:axId val="0"/>
      </c:bar3DChart>
      <c:catAx>
        <c:axId val="29863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635720"/>
        <c:crosses val="autoZero"/>
        <c:auto val="1"/>
        <c:lblAlgn val="ctr"/>
        <c:lblOffset val="100"/>
        <c:noMultiLvlLbl val="0"/>
      </c:catAx>
      <c:valAx>
        <c:axId val="298635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863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0.67436</cdr:x>
      <cdr:y>0.02268</cdr:y>
    </cdr:from>
    <cdr:to>
      <cdr:x>0.89706</cdr:x>
      <cdr:y>0.11125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 rot="16200000">
          <a:off x="3668684" y="-275209"/>
          <a:ext cx="357145" cy="109046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0.37681</cdr:x>
      <cdr:y>0.39492</cdr:y>
    </cdr:from>
    <cdr:to>
      <cdr:x>0.4058</cdr:x>
      <cdr:y>0.57592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72208" y="1728192"/>
          <a:ext cx="14401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0.33558</cdr:x>
      <cdr:y>0.31283</cdr:y>
    </cdr:from>
    <cdr:to>
      <cdr:x>0.39355</cdr:x>
      <cdr:y>0.50188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15676" y="1368966"/>
          <a:ext cx="296375" cy="827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15 606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0.60563</cdr:x>
      <cdr:y>0.52656</cdr:y>
    </cdr:from>
    <cdr:to>
      <cdr:x>0.6636</cdr:x>
      <cdr:y>0.70756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96344" y="2304256"/>
          <a:ext cx="296381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15 276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0.88827</cdr:x>
      <cdr:y>0.37024</cdr:y>
    </cdr:from>
    <cdr:to>
      <cdr:x>0.94416</cdr:x>
      <cdr:y>0.55124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41335" y="1620199"/>
          <a:ext cx="285742" cy="792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15 276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0.29577</cdr:x>
      <cdr:y>0.17278</cdr:y>
    </cdr:from>
    <cdr:to>
      <cdr:x>0.3662</cdr:x>
      <cdr:y>0.84743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1512168" y="756084"/>
          <a:ext cx="360040" cy="2952328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577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24" y="1"/>
            <a:ext cx="2948995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>
              <a:defRPr sz="1200"/>
            </a:lvl1pPr>
          </a:lstStyle>
          <a:p>
            <a:fld id="{E6653762-79DB-449D-96B4-14785E9C6246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1" y="4783089"/>
            <a:ext cx="5445760" cy="3913436"/>
          </a:xfrm>
          <a:prstGeom prst="rect">
            <a:avLst/>
          </a:prstGeom>
        </p:spPr>
        <p:txBody>
          <a:bodyPr vert="horz" lIns="91074" tIns="45537" rIns="91074" bIns="455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265"/>
            <a:ext cx="2950577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24" y="9441265"/>
            <a:ext cx="2948995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>
              <a:defRPr sz="1200"/>
            </a:lvl1pPr>
          </a:lstStyle>
          <a:p>
            <a:fld id="{9935D5A9-141A-4679-BDD7-9E57DB058B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1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48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533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62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89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7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1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9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5932-7718-4866-BCB4-7557897FAD6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zfin2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956376" cy="5112568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008112" cy="12202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5656" y="116632"/>
            <a:ext cx="74888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884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ЗАТО Солнечный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области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73238"/>
            <a:ext cx="7884368" cy="5584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1484784"/>
            <a:ext cx="56166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2016 год</a:t>
            </a:r>
            <a:endParaRPr lang="ru-RU" sz="34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376" y="260648"/>
            <a:ext cx="8219256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ЗАТО Солнечный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105626"/>
              </p:ext>
            </p:extLst>
          </p:nvPr>
        </p:nvGraphicFramePr>
        <p:xfrm>
          <a:off x="251520" y="825321"/>
          <a:ext cx="8712968" cy="591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Соотношение программных и непрограммных расходов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Солнечный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6932"/>
              </p:ext>
            </p:extLst>
          </p:nvPr>
        </p:nvGraphicFramePr>
        <p:xfrm>
          <a:off x="251520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епрограммные расходы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Солнечный на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расходы на отдельные мероприятия, не включенные в муниципальные программы, в сумме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7 115,18 тыс.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руб.: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фонды органов местного самоуправления – 50,0 тыс. руб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отдельных государственных полномочий Тверской области организации проведения на территории Тверской области мероприятий по предупреждению и ликвидации болезней животных, их лечению, отлову и содержанию безнадзорных животных, защите населения от болезней, общих для животных 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– 52,1 тыс. руб.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обеспечение деятельности Думы ЗАТО Солнечный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6,0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lvl="0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Ревизионная комиссия ЗАТО Солнечный – 839,45 тыс. руб.</a:t>
            </a:r>
          </a:p>
          <a:p>
            <a:pPr lvl="0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ЗАТО Солнечный – 1 900,73 тыс. руб.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8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Расходы бюджета ЗАТО Солнечный на реализацию муниципальных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864577"/>
              </p:ext>
            </p:extLst>
          </p:nvPr>
        </p:nvGraphicFramePr>
        <p:xfrm>
          <a:off x="457200" y="1412875"/>
          <a:ext cx="8579296" cy="532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6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Структура муниципальной программы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91278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843333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2603922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1159" y="2156102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6858" y="4086219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4395" y="5000449"/>
            <a:ext cx="2090695" cy="7045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Обеспечивающая подпрограмма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81159" y="2980124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20494" y="4494902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администраторов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20495" y="5698806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мероприятия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362071" y="1302816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1.001</a:t>
            </a:r>
          </a:p>
        </p:txBody>
      </p:sp>
      <p:sp>
        <p:nvSpPr>
          <p:cNvPr id="18" name="Прямоугольник с двумя усеченными противолежащими углами 17"/>
          <p:cNvSpPr/>
          <p:nvPr/>
        </p:nvSpPr>
        <p:spPr>
          <a:xfrm>
            <a:off x="6362071" y="2020948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6362071" y="2739080"/>
            <a:ext cx="2592288" cy="7451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мероприятие 1.002</a:t>
            </a:r>
          </a:p>
        </p:txBody>
      </p: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>
            <a:off x="2545432" y="2855950"/>
            <a:ext cx="5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1" idx="1"/>
          </p:cNvCxnSpPr>
          <p:nvPr/>
        </p:nvCxnSpPr>
        <p:spPr>
          <a:xfrm>
            <a:off x="3059832" y="2408130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4" idx="1"/>
          </p:cNvCxnSpPr>
          <p:nvPr/>
        </p:nvCxnSpPr>
        <p:spPr>
          <a:xfrm>
            <a:off x="3059832" y="3232152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59832" y="2413685"/>
            <a:ext cx="0" cy="8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3"/>
          </p:cNvCxnSpPr>
          <p:nvPr/>
        </p:nvCxnSpPr>
        <p:spPr>
          <a:xfrm>
            <a:off x="5469391" y="2408130"/>
            <a:ext cx="4606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5" idx="2"/>
          </p:cNvCxnSpPr>
          <p:nvPr/>
        </p:nvCxnSpPr>
        <p:spPr>
          <a:xfrm>
            <a:off x="5930023" y="1554844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930023" y="3107978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917641" y="1554844"/>
            <a:ext cx="12382" cy="15531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858" y="324734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/>
            <a:r>
              <a:rPr lang="ru-RU" sz="3600" b="1" dirty="0" smtClean="0"/>
              <a:t>…</a:t>
            </a:r>
            <a:endParaRPr lang="ru-RU" sz="3600" b="1" dirty="0"/>
          </a:p>
        </p:txBody>
      </p:sp>
      <p:cxnSp>
        <p:nvCxnSpPr>
          <p:cNvPr id="58" name="Прямая соединительная линия 57"/>
          <p:cNvCxnSpPr>
            <a:stCxn id="4" idx="2"/>
            <a:endCxn id="8" idx="0"/>
          </p:cNvCxnSpPr>
          <p:nvPr/>
        </p:nvCxnSpPr>
        <p:spPr>
          <a:xfrm>
            <a:off x="1501316" y="1595334"/>
            <a:ext cx="0" cy="247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8" idx="2"/>
            <a:endCxn id="9" idx="0"/>
          </p:cNvCxnSpPr>
          <p:nvPr/>
        </p:nvCxnSpPr>
        <p:spPr>
          <a:xfrm>
            <a:off x="1501316" y="2347389"/>
            <a:ext cx="0" cy="256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9" idx="2"/>
            <a:endCxn id="43" idx="0"/>
          </p:cNvCxnSpPr>
          <p:nvPr/>
        </p:nvCxnSpPr>
        <p:spPr>
          <a:xfrm flipH="1">
            <a:off x="1500974" y="3107978"/>
            <a:ext cx="342" cy="139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3" idx="2"/>
            <a:endCxn id="12" idx="0"/>
          </p:cNvCxnSpPr>
          <p:nvPr/>
        </p:nvCxnSpPr>
        <p:spPr>
          <a:xfrm>
            <a:off x="1500974" y="3893672"/>
            <a:ext cx="0" cy="192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2" idx="2"/>
            <a:endCxn id="13" idx="0"/>
          </p:cNvCxnSpPr>
          <p:nvPr/>
        </p:nvCxnSpPr>
        <p:spPr>
          <a:xfrm flipH="1">
            <a:off x="1499743" y="4590275"/>
            <a:ext cx="1231" cy="410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15" idx="1"/>
          </p:cNvCxnSpPr>
          <p:nvPr/>
        </p:nvCxnSpPr>
        <p:spPr>
          <a:xfrm flipV="1">
            <a:off x="2915816" y="4746930"/>
            <a:ext cx="304678" cy="44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16" idx="1"/>
          </p:cNvCxnSpPr>
          <p:nvPr/>
        </p:nvCxnSpPr>
        <p:spPr>
          <a:xfrm flipH="1" flipV="1">
            <a:off x="2915816" y="5909301"/>
            <a:ext cx="304679" cy="4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2915816" y="4795362"/>
            <a:ext cx="0" cy="1113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3" idx="3"/>
          </p:cNvCxnSpPr>
          <p:nvPr/>
        </p:nvCxnSpPr>
        <p:spPr>
          <a:xfrm flipV="1">
            <a:off x="2545090" y="5352744"/>
            <a:ext cx="37072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Структура мероприятий муниципальной программы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pPr marL="0" algn="ctr"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1028447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муниципальных учреждений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13782" y="1848008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обязательства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673662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мероприятия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35182" y="89347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Конкретное, дробное действие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35182" y="159800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«Атом» МП – основной элемент планирования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51520" y="2029354"/>
            <a:ext cx="2369196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1520" y="4900754"/>
            <a:ext cx="2369196" cy="63444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49777" y="300706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исполнением расходных обязательств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35182" y="230253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решение задачи подпрограммы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9777" y="409935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Управленческое действие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349777" y="4990796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ассигнований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349777" y="587727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силами сотрудников МО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32598" y="3499316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</a:t>
            </a:r>
          </a:p>
        </p:txBody>
      </p:sp>
      <p:cxnSp>
        <p:nvCxnSpPr>
          <p:cNvPr id="22" name="Прямая со стрелкой 21"/>
          <p:cNvCxnSpPr>
            <a:endCxn id="11" idx="1"/>
          </p:cNvCxnSpPr>
          <p:nvPr/>
        </p:nvCxnSpPr>
        <p:spPr>
          <a:xfrm>
            <a:off x="2987824" y="1142016"/>
            <a:ext cx="347358" cy="3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1"/>
          </p:cNvCxnSpPr>
          <p:nvPr/>
        </p:nvCxnSpPr>
        <p:spPr>
          <a:xfrm>
            <a:off x="2987824" y="1849866"/>
            <a:ext cx="347358" cy="1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9" idx="1"/>
          </p:cNvCxnSpPr>
          <p:nvPr/>
        </p:nvCxnSpPr>
        <p:spPr>
          <a:xfrm>
            <a:off x="2987824" y="2554562"/>
            <a:ext cx="3473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38" idx="1"/>
          </p:cNvCxnSpPr>
          <p:nvPr/>
        </p:nvCxnSpPr>
        <p:spPr>
          <a:xfrm>
            <a:off x="2987824" y="3259092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8" idx="3"/>
          </p:cNvCxnSpPr>
          <p:nvPr/>
        </p:nvCxnSpPr>
        <p:spPr>
          <a:xfrm>
            <a:off x="5654033" y="3259092"/>
            <a:ext cx="214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4" idx="1"/>
          </p:cNvCxnSpPr>
          <p:nvPr/>
        </p:nvCxnSpPr>
        <p:spPr>
          <a:xfrm>
            <a:off x="5868144" y="1280475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8" idx="1"/>
          </p:cNvCxnSpPr>
          <p:nvPr/>
        </p:nvCxnSpPr>
        <p:spPr>
          <a:xfrm flipH="1">
            <a:off x="5853742" y="210003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9" idx="1"/>
          </p:cNvCxnSpPr>
          <p:nvPr/>
        </p:nvCxnSpPr>
        <p:spPr>
          <a:xfrm flipH="1">
            <a:off x="5868144" y="2925690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4" idx="1"/>
          </p:cNvCxnSpPr>
          <p:nvPr/>
        </p:nvCxnSpPr>
        <p:spPr>
          <a:xfrm flipH="1">
            <a:off x="5872558" y="3751344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868144" y="1267550"/>
            <a:ext cx="0" cy="2483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40" idx="1"/>
          </p:cNvCxnSpPr>
          <p:nvPr/>
        </p:nvCxnSpPr>
        <p:spPr>
          <a:xfrm>
            <a:off x="2987824" y="435138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41" idx="1"/>
          </p:cNvCxnSpPr>
          <p:nvPr/>
        </p:nvCxnSpPr>
        <p:spPr>
          <a:xfrm>
            <a:off x="2987824" y="5242824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42" idx="1"/>
          </p:cNvCxnSpPr>
          <p:nvPr/>
        </p:nvCxnSpPr>
        <p:spPr>
          <a:xfrm>
            <a:off x="2987824" y="612930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«Жилищно-коммунальное хозяйство и благоустройство ЗАТО Солнечный Тверской области» на 2015 - 2017 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340768"/>
            <a:ext cx="822960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состояния жилищного фонда, повышение качества и надежности жилищно-коммунальных услуг, создание комфортных условий проживания граждан на территории ЗАТО Солнечный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852936"/>
            <a:ext cx="347707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3861048"/>
            <a:ext cx="3610744" cy="11881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57200" y="5362879"/>
            <a:ext cx="3477072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765956434"/>
              </p:ext>
            </p:extLst>
          </p:nvPr>
        </p:nvGraphicFramePr>
        <p:xfrm>
          <a:off x="3995936" y="2564903"/>
          <a:ext cx="4896544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 rot="16200000">
            <a:off x="4770022" y="2350319"/>
            <a:ext cx="360040" cy="97210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5668" y="234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12 424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6120173" y="2332318"/>
            <a:ext cx="360041" cy="100811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32820" y="2345277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14 604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1232" y="234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10 664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расходования средств по МП «Жилищно-коммунальное хозяйство и благоустройство» в 2016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7504" y="1224989"/>
            <a:ext cx="255511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74070" y="965191"/>
            <a:ext cx="3264088" cy="11881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359739" y="1240449"/>
            <a:ext cx="2662679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81560"/>
            <a:ext cx="31834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переселение граждан из ветхого и аварийного жилья, снос ветхих жилых домов 542,34 тыс.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поддержка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 строящегося жилья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9150,09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руб.;</a:t>
            </a: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 капитального ремонта общего имущество МКД муниципального жилого фонда на счете регионального оператора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471,52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872" y="2317804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уличного освещения поселка Солнечный 1 257,33 тыс. руб.;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рочие 243,0 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8158" y="2239268"/>
            <a:ext cx="29058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мусорных контейнеров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451,47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насаждений городских лесов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561,76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озеленению поселка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1 459,75тыс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придомовых территорий 43,45 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благоустройству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422,91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4743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транспортного комплекса и дорожного хозяйства ЗАТО Солнечный» на 2015 - 2017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9838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маршрутов внутреннего водного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 – 1 225,50 тыс. руб.</a:t>
            </a:r>
          </a:p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и сооружений на них, нацеленное на обеспечение их проезжаемости и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– 5 527,76 тыс. руб.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устройства ледовой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переправы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907,70 тыс. руб.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412776"/>
            <a:ext cx="8229600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устойчивого функционирования транспортной системы ЗАТО Солнечный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348880"/>
            <a:ext cx="8229600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«Транспортное обслуживание населения, развитие и сохранность автомобильных дорог общего пользования местного значения ЗАТО Солнечный»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3356992"/>
            <a:ext cx="3312368" cy="4903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подпрограммы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«Обеспечение правопорядка и безопасности населения ЗАТО Солнечный» на 2015 - 2017 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228248"/>
            <a:ext cx="8229600" cy="80944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безопасности жизнедеятельности населения на территории ЗАТО Солнечный Тверской области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60284" y="2215527"/>
            <a:ext cx="347707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профилактика правонарушений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32040" y="2213866"/>
            <a:ext cx="3480156" cy="79541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безопасности населения ЗАТО 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699" y="3185450"/>
            <a:ext cx="3480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не предусмотрено – подпрограмма реализуется посредством административных мероприятий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3284984"/>
            <a:ext cx="3480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функционирования ЕДДС в 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188,86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 финансовом отделе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504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для граждан» является финансовый отдел администрации ЗАТО Солнечный</a:t>
            </a:r>
          </a:p>
          <a:p>
            <a:pPr marL="5400000" indent="0" algn="r">
              <a:buNone/>
            </a:pPr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Рузьянова Марина Анатольевна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8(48235)44611</a:t>
            </a:r>
          </a:p>
          <a:p>
            <a:pPr marL="540000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zfin2@mail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с 8.00 до 17.00, суббота, воскресенье - выходной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0143"/>
            <a:ext cx="4860032" cy="335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28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образования ЗАТО Солнечный Тверской области» на 2015 - 2017 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8"/>
            <a:ext cx="8229600" cy="4494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и доступности образовательных услуг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060848"/>
            <a:ext cx="3477072" cy="64807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и общее образование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76056" y="2060848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3140968"/>
            <a:ext cx="3477072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13 593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4005063"/>
            <a:ext cx="3477072" cy="6526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12 875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936" y="4932666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досуга и занятости детей в каникулярное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650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6056" y="3140968"/>
            <a:ext cx="361074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физкультуры и спорта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19 089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4005064"/>
            <a:ext cx="361074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культуры и искусства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3 088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6056" y="5085184"/>
            <a:ext cx="3610744" cy="10801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участие в спортивных и творческих мероприятиях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81428" y="2772195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79712" y="2761518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2661" y="5940778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горячим питанием учащихся начальной школы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597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«Культура ЗАТО Солнечный Тверской области» на 2015 - 2017 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229600" cy="116397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качества и разнообразия услуг, предоставляемых в сфере культуры и искусства, удовлетворение потребностей в развитии и реализации культурного и духовного потенциала каждой личности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919429"/>
            <a:ext cx="3477072" cy="72034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культурного потенциала ЗАТО Солнечный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52510" y="2919429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социально значимых проектов в сфере культуры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4149080"/>
            <a:ext cx="3477072" cy="7347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библиотечного дела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1 621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5393139"/>
            <a:ext cx="3477072" cy="9881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непрофессионального искусства и народного творчества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6 030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52510" y="4143375"/>
            <a:ext cx="3634290" cy="7429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социально значимых мероприятий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1 485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52510" y="5229199"/>
            <a:ext cx="3634290" cy="129062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модернизация материально-технической базы муниципальных учреждений культуры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57882" y="3752891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93255" y="3747930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«Управление имуществом и земельными ресурсами Солнечный Тверской области» на 2015 - 2017 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507288" cy="59342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Повышение эффективности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муниципального имущества ЗАТО Солнечный Тверской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199" y="2204864"/>
            <a:ext cx="4330825" cy="95897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 имуществом ЗАТО Солнечный Тверской области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32040" y="2204864"/>
            <a:ext cx="4032448" cy="95897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земельными ресурсами ЗАТО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3501008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объектов муниципального имущества к приватизации, гос. регистрации права, передаче в пользование третьим лицам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3501008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оценка земельных участков, находящихся в ведении ЗАТО Солнечный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225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0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«Муниципальное управление и гражданское общество ЗАТО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196753"/>
            <a:ext cx="8507288" cy="115212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 по исполнению полномочий, предоставлению качественных услуг населению, развитию гражданского общества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1" y="2636912"/>
            <a:ext cx="3322711" cy="115212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эффективного функционирования администрации ЗАТО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9208" y="4293096"/>
            <a:ext cx="3322712" cy="14041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области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410686969"/>
              </p:ext>
            </p:extLst>
          </p:nvPr>
        </p:nvGraphicFramePr>
        <p:xfrm>
          <a:off x="3923928" y="2456892"/>
          <a:ext cx="5112568" cy="437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694826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838842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0" y="213659"/>
            <a:ext cx="4499992" cy="89596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124667" y="213659"/>
            <a:ext cx="3816424" cy="100811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6" y="1205584"/>
            <a:ext cx="44503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переподготовка и повышение квалификации муниципальных служащих – 35,00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 обеспечение проведения мероприятий с участием главы ЗАТО Солнечный и администрации ЗАТО Солнечный –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250,00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пенсии за выслугу лет муниципальным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 – 265,2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газеты «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Городомля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Селигере», ведение официального сайта – 167,3 тыс. руб.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1291513"/>
            <a:ext cx="422507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Ассоциацией «Совет муниципальных образований Тверской области – 20,00 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полномочий Российской Федерации и Тверской области: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ЗАГС– 46,0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– 297,40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–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66,00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Воинский учет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территориях, где отсутствуют военные комиссариаты – 62,80 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родительской платы – 222,5 тыс. руб.</a:t>
            </a:r>
            <a:endParaRPr lang="ru-RU" sz="1700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75295" y="5056421"/>
            <a:ext cx="4523387" cy="251498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Обеспечивающая подпрограмма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1653" y="5386332"/>
            <a:ext cx="75649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администрации ЗАТО Солнечный Тверской области 1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259,37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ЗАТО Солнечный Тверской области 12 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277,174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ЗАГС администрации ЗАТО Солнечный Тверской области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628,47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0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«Бюджет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ознакомиться с основными положениями проекта Решения о бюджете ЗАТО Солнечный на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год.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30.09.2015г. № 273-ФЗ «Об особенностях составления и утверждения проектов бюджетов бюджетной системы Российской Федерации на 2015 год, о внесении изменений в отдельные законодательные акты Российской Федерации и признании утратившей силу статьи 3 Федерального закона «О приостановлении действия отдельных положений Бюджетного Кодекса Российской Федерации», Решения Думы ЗАТО Солнечный от 10.11.2015 № 13-5 «Об особенностях составления и утверждения проекта бюджета ЗАТО Солнечный Тверской области на 2016 год» проект бюджета ЗАТО Солнечный сформирован на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финансовый год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0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560840" cy="5373216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- поступающие в бюджет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выплачиваемые из бюджета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превышение расходов бюджета над его доходами;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- превышение доходов бюджета над его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08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3940"/>
            <a:ext cx="8229600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323940"/>
            <a:ext cx="82296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3600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556792"/>
            <a:ext cx="238660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5866" y="1571019"/>
            <a:ext cx="241226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и продажи имущества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платных услуг, оказываемых казенными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учреждениями; штрафы, санкции, иные суммы принудительного изъятия; средства самообложения граждан.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556792"/>
            <a:ext cx="2448272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–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поступающие безвозмездно от других бюджетов бюджетной системы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физических и юридических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организаций и правительств иностранных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государств; добровольные пожертвования.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6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ЗАТО Солнечный на 2016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0225707"/>
              </p:ext>
            </p:extLst>
          </p:nvPr>
        </p:nvGraphicFramePr>
        <p:xfrm>
          <a:off x="457199" y="1340767"/>
          <a:ext cx="8404447" cy="3069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4273"/>
                <a:gridCol w="3570174"/>
              </a:tblGrid>
              <a:tr h="67223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101 340,15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</a:tr>
              <a:tr h="67223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indent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18 676,35</a:t>
                      </a:r>
                      <a:endParaRPr kumimoji="0" lang="ru-RU" sz="2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556" marR="32556" marT="0" marB="0" anchor="ctr"/>
                </a:tc>
              </a:tr>
              <a:tr h="518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82 663,80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101 340,15</a:t>
                      </a:r>
                    </a:p>
                  </a:txBody>
                  <a:tcPr marL="32556" marR="32556" marT="0" marB="0" anchor="ctr"/>
                </a:tc>
              </a:tr>
              <a:tr h="3689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82352" y="4553905"/>
            <a:ext cx="8579295" cy="2187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– 2166 человек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 расчете на 1 человека в 2016г. – 46 786 руб.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ЗАТО Солнечный на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— основополагающее 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9164"/>
            <a:ext cx="8507288" cy="69315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2016 год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560" y="1847088"/>
            <a:ext cx="6048672" cy="4102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953095" y="2386016"/>
            <a:ext cx="4707137" cy="30243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97311" y="3163902"/>
            <a:ext cx="2762921" cy="13681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908720"/>
            <a:ext cx="144016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Доходы всего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44688" y="960058"/>
            <a:ext cx="2160240" cy="762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Безвозмездные поступления</a:t>
            </a:r>
          </a:p>
        </p:txBody>
      </p:sp>
      <p:cxnSp>
        <p:nvCxnSpPr>
          <p:cNvPr id="15" name="Прямая со стрелкой 14"/>
          <p:cNvCxnSpPr>
            <a:stCxn id="8" idx="2"/>
          </p:cNvCxnSpPr>
          <p:nvPr/>
        </p:nvCxnSpPr>
        <p:spPr>
          <a:xfrm>
            <a:off x="1547664" y="1700808"/>
            <a:ext cx="0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43128" y="5756190"/>
            <a:ext cx="1954560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Налоговые и неналоговые доходы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350100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82 663,8</a:t>
            </a:r>
          </a:p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(82</a:t>
            </a:r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2" y="3645024"/>
            <a:ext cx="1278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18 676,35</a:t>
            </a:r>
          </a:p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(18</a:t>
            </a:r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3568" y="3645024"/>
            <a:ext cx="126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101 340,15</a:t>
            </a:r>
          </a:p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(100</a:t>
            </a:r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24808" y="1722498"/>
            <a:ext cx="0" cy="1130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004928" y="3947148"/>
            <a:ext cx="0" cy="1809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04928" y="1341278"/>
            <a:ext cx="6553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886600" y="903912"/>
            <a:ext cx="1933872" cy="112594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Дотации 83%</a:t>
            </a:r>
          </a:p>
        </p:txBody>
      </p:sp>
      <p:sp>
        <p:nvSpPr>
          <p:cNvPr id="26" name="Овал 25"/>
          <p:cNvSpPr/>
          <p:nvPr/>
        </p:nvSpPr>
        <p:spPr>
          <a:xfrm>
            <a:off x="6802439" y="2487909"/>
            <a:ext cx="2090041" cy="10865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Субвенции </a:t>
            </a:r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5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040" y="116632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ЗАТО Солнечный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95850"/>
              </p:ext>
            </p:extLst>
          </p:nvPr>
        </p:nvGraphicFramePr>
        <p:xfrm>
          <a:off x="457200" y="1196753"/>
          <a:ext cx="8229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457200" y="5373216"/>
            <a:ext cx="8435280" cy="1224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Основной доходный источник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налоговых и неналоговых доходов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налог на доходы физических лиц –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69%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ЗАТО Солнечный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303221"/>
            <a:ext cx="8147248" cy="901643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исполнение федеральных решений и задач, сформулированных в Указах Президента Российской Федерации от 07 мая 2012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564904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открытость и прозрачность </a:t>
            </a:r>
            <a:r>
              <a:rPr lang="ru-RU" sz="2000" dirty="0" smtClean="0"/>
              <a:t>(формирование </a:t>
            </a:r>
            <a:r>
              <a:rPr lang="ru-RU" sz="2000" dirty="0"/>
              <a:t>бюджета на основе муниципальных программ)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8376" y="3607477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сохранение социальной направленности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830637"/>
            <a:ext cx="8147248" cy="792088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/>
              <a:t>п</a:t>
            </a:r>
            <a:r>
              <a:rPr lang="ru-RU" sz="2000" dirty="0" smtClean="0"/>
              <a:t>олное </a:t>
            </a:r>
            <a:r>
              <a:rPr lang="ru-RU" sz="2000" dirty="0"/>
              <a:t>финансовое обеспечение действующих и планируемых к принятию расходных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4874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2098</TotalTime>
  <Words>1473</Words>
  <Application>Microsoft Office PowerPoint</Application>
  <PresentationFormat>Экран (4:3)</PresentationFormat>
  <Paragraphs>225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</vt:lpstr>
      <vt:lpstr>О финансовом отделе</vt:lpstr>
      <vt:lpstr>Бюджет для граждан</vt:lpstr>
      <vt:lpstr>Основные понятия</vt:lpstr>
      <vt:lpstr>Презентация PowerPoint</vt:lpstr>
      <vt:lpstr>Основные параметры бюджета ЗАТО Солнечный на 2016 год</vt:lpstr>
      <vt:lpstr>Структура доходов бюджета на 2016 год</vt:lpstr>
      <vt:lpstr>Структура налоговых и неналоговых доходов бюджета ЗАТО Солнечный</vt:lpstr>
      <vt:lpstr>Основные подходы к формированию расходов бюджета ЗАТО Солнечный</vt:lpstr>
      <vt:lpstr>Структура расходов бюджета ЗАТО Солнечный</vt:lpstr>
      <vt:lpstr>Соотношение программных и непрограммных расходов бюджета ЗАТО Солнечный</vt:lpstr>
      <vt:lpstr>Непрограммные расходы бюджета ЗАТО Солнечный на 2016 год</vt:lpstr>
      <vt:lpstr>Расходы бюджета ЗАТО Солнечный на реализацию муниципальных программ</vt:lpstr>
      <vt:lpstr>Структура муниципальной программы</vt:lpstr>
      <vt:lpstr>Структура мероприятий муниципальной программы</vt:lpstr>
      <vt:lpstr>Муниципальная программа ЗАТО Солнечный «Жилищно-коммунальное хозяйство и благоустройство ЗАТО Солнечный Тверской области» на 2015 - 2017 годы</vt:lpstr>
      <vt:lpstr>Направления расходования средств по МП «Жилищно-коммунальное хозяйство и благоустройство» в 2016 году</vt:lpstr>
      <vt:lpstr>Муниципальная программа ЗАТО Солнечный «Развитие транспортного комплекса и дорожного хозяйства ЗАТО Солнечный» на 2015 - 2017 годы</vt:lpstr>
      <vt:lpstr>Муниципальная программа ЗАТО Солнечный «Обеспечение правопорядка и безопасности населения ЗАТО Солнечный» на 2015 - 2017 годы</vt:lpstr>
      <vt:lpstr>Муниципальная программа ЗАТО Солнечный «Развитие образования ЗАТО Солнечный Тверской области» на 2015 - 2017 годы</vt:lpstr>
      <vt:lpstr>Муниципальная программа ЗАТО Солнечный «Культура ЗАТО Солнечный Тверской области» на 2015 - 2017 годы</vt:lpstr>
      <vt:lpstr>Муниципальная программа ЗАТО Солнечный «Управление имуществом и земельными ресурсами Солнечный Тверской области» на 2015 - 2017 годы</vt:lpstr>
      <vt:lpstr>Муниципальная программа ЗАТО Солнечный «Муниципальное управление и гражданское общество ЗАТО Солнечный Тверской области» на 2016 - 2018 годы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бюджета ЗАТО Солнечный на 2012-2014 годы</dc:title>
  <dc:creator>Финотдел</dc:creator>
  <cp:lastModifiedBy>Балагаева</cp:lastModifiedBy>
  <cp:revision>209</cp:revision>
  <cp:lastPrinted>2014-12-01T06:54:49Z</cp:lastPrinted>
  <dcterms:created xsi:type="dcterms:W3CDTF">2011-11-21T07:05:18Z</dcterms:created>
  <dcterms:modified xsi:type="dcterms:W3CDTF">2015-11-26T09:27:56Z</dcterms:modified>
</cp:coreProperties>
</file>