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44" r:id="rId2"/>
    <p:sldId id="345" r:id="rId3"/>
    <p:sldId id="346" r:id="rId4"/>
    <p:sldId id="347" r:id="rId5"/>
    <p:sldId id="348" r:id="rId6"/>
    <p:sldId id="322" r:id="rId7"/>
    <p:sldId id="323" r:id="rId8"/>
    <p:sldId id="324" r:id="rId9"/>
    <p:sldId id="279" r:id="rId10"/>
    <p:sldId id="343" r:id="rId11"/>
    <p:sldId id="327" r:id="rId12"/>
    <p:sldId id="328" r:id="rId13"/>
    <p:sldId id="329" r:id="rId14"/>
    <p:sldId id="341" r:id="rId15"/>
    <p:sldId id="336" r:id="rId16"/>
    <p:sldId id="331" r:id="rId17"/>
    <p:sldId id="340" r:id="rId18"/>
    <p:sldId id="332" r:id="rId19"/>
    <p:sldId id="333" r:id="rId20"/>
    <p:sldId id="334" r:id="rId21"/>
    <p:sldId id="335" r:id="rId22"/>
    <p:sldId id="326" r:id="rId23"/>
    <p:sldId id="342" r:id="rId24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0" autoAdjust="0"/>
  </p:normalViewPr>
  <p:slideViewPr>
    <p:cSldViewPr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30697725284339"/>
          <c:y val="7.9518253014390944E-2"/>
          <c:w val="0.64424056048112099"/>
          <c:h val="0.84166365391096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Платные услуги</c:v>
                </c:pt>
                <c:pt idx="5">
                  <c:v>УСН, патент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12851.4</c:v>
                </c:pt>
                <c:pt idx="1">
                  <c:v>373.9</c:v>
                </c:pt>
                <c:pt idx="2">
                  <c:v>2641</c:v>
                </c:pt>
                <c:pt idx="3">
                  <c:v>837.2</c:v>
                </c:pt>
                <c:pt idx="4">
                  <c:v>4873.3999999999996</c:v>
                </c:pt>
                <c:pt idx="5">
                  <c:v>680.2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48CE-B754-9F35C21A3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Платные услуги</c:v>
                </c:pt>
                <c:pt idx="5">
                  <c:v>УСН, патент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B2C-48CE-B754-9F35C21A3D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Платные услуги</c:v>
                </c:pt>
                <c:pt idx="5">
                  <c:v>УСН, патент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B2C-48CE-B754-9F35C21A3D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30697725284339"/>
          <c:y val="7.9518253014390944E-2"/>
          <c:w val="0.64424056048112099"/>
          <c:h val="0.84166365391096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B2C-48CE-B754-9F35C21A3D87}"/>
                </c:ext>
              </c:extLst>
            </c:dLbl>
            <c:dLbl>
              <c:idx val="6"/>
              <c:layout>
                <c:manualLayout>
                  <c:x val="4.1666666666666664E-2"/>
                  <c:y val="-1.077933619759282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24372.43</c:v>
                </c:pt>
                <c:pt idx="1">
                  <c:v>24066.69</c:v>
                </c:pt>
                <c:pt idx="2">
                  <c:v>5845.15</c:v>
                </c:pt>
                <c:pt idx="3">
                  <c:v>34038.14</c:v>
                </c:pt>
                <c:pt idx="4">
                  <c:v>10383.879999999999</c:v>
                </c:pt>
                <c:pt idx="5">
                  <c:v>1059.8800000000001</c:v>
                </c:pt>
                <c:pt idx="6">
                  <c:v>712.89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48CE-B754-9F35C21A3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8B2C-48CE-B754-9F35C21A3D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8B2C-48CE-B754-9F35C21A3D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236335475544845"/>
          <c:y val="5.2435088119661598E-2"/>
          <c:w val="0.49395171818293715"/>
          <c:h val="0.947564911880338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7 Муниципальное управление и гражданское общество ЗАТО Солнечный</c:v>
                </c:pt>
                <c:pt idx="1">
                  <c:v>6 Управление имуществом и земельными ресурсами ЗАТО Солнечный</c:v>
                </c:pt>
                <c:pt idx="2">
                  <c:v>5 Культура ЗАТО Солнечный</c:v>
                </c:pt>
                <c:pt idx="3">
                  <c:v>4 Развитие образования</c:v>
                </c:pt>
                <c:pt idx="4">
                  <c:v>3 Обеспечение правопорядка и безопасности населения ЗАТО Солнечный</c:v>
                </c:pt>
                <c:pt idx="5">
                  <c:v>2 Развитие транспортного комплекса и дорожного хозяйства</c:v>
                </c:pt>
                <c:pt idx="6">
                  <c:v>1 Жилищно-коммунальное хозяйство и благоустройство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22368</c:v>
                </c:pt>
                <c:pt idx="1">
                  <c:v>1117</c:v>
                </c:pt>
                <c:pt idx="2">
                  <c:v>10044</c:v>
                </c:pt>
                <c:pt idx="3">
                  <c:v>52649</c:v>
                </c:pt>
                <c:pt idx="4">
                  <c:v>537</c:v>
                </c:pt>
                <c:pt idx="5">
                  <c:v>47255</c:v>
                </c:pt>
                <c:pt idx="6">
                  <c:v>6587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8-40EF-8D2A-1AB11B9A80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5792"/>
        <c:axId val="31658368"/>
        <c:axId val="0"/>
      </c:bar3DChart>
      <c:catAx>
        <c:axId val="2646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658368"/>
        <c:crosses val="autoZero"/>
        <c:auto val="1"/>
        <c:lblAlgn val="ctr"/>
        <c:lblOffset val="100"/>
        <c:noMultiLvlLbl val="0"/>
      </c:catAx>
      <c:valAx>
        <c:axId val="31658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646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3">
                  <a:shade val="50000"/>
                  <a:satMod val="103000"/>
                </a:schemeClr>
              </a:contourClr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1197020</c:v>
                </c:pt>
                <c:pt idx="1">
                  <c:v>299250</c:v>
                </c:pt>
                <c:pt idx="2">
                  <c:v>299250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41-4D3D-A097-61D7E0E96F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4">
                  <a:shade val="50000"/>
                  <a:satMod val="103000"/>
                </a:schemeClr>
              </a:contourClr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794200</c:v>
                </c:pt>
                <c:pt idx="1">
                  <c:v>0</c:v>
                </c:pt>
                <c:pt idx="2">
                  <c:v>794200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41-4D3D-A097-61D7E0E96F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6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6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6">
                  <a:shade val="50000"/>
                  <a:satMod val="103000"/>
                </a:schemeClr>
              </a:contourClr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4595820</c:v>
                </c:pt>
                <c:pt idx="1">
                  <c:v>1243000</c:v>
                </c:pt>
                <c:pt idx="2">
                  <c:v>1243000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41-4D3D-A097-61D7E0E96F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867392"/>
        <c:axId val="40785024"/>
        <c:axId val="0"/>
      </c:bar3DChart>
      <c:catAx>
        <c:axId val="938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85024"/>
        <c:crosses val="autoZero"/>
        <c:auto val="1"/>
        <c:lblAlgn val="ctr"/>
        <c:lblOffset val="100"/>
        <c:noMultiLvlLbl val="0"/>
      </c:catAx>
      <c:valAx>
        <c:axId val="40785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938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0000"/>
                    <a:satMod val="130000"/>
                  </a:schemeClr>
                </a:gs>
                <a:gs pos="43000">
                  <a:schemeClr val="dk1">
                    <a:tint val="44000"/>
                    <a:satMod val="165000"/>
                  </a:schemeClr>
                </a:gs>
                <a:gs pos="93000">
                  <a:schemeClr val="dk1">
                    <a:tint val="15000"/>
                    <a:satMod val="165000"/>
                  </a:schemeClr>
                </a:gs>
                <a:gs pos="100000">
                  <a:schemeClr val="dk1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dk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dk1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dk1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6393.18</c:v>
                </c:pt>
                <c:pt idx="1">
                  <c:v>5104.18</c:v>
                </c:pt>
                <c:pt idx="2">
                  <c:v>5902.8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B-4894-A2C3-2EABA22E5DCF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3">
                  <a:shade val="50000"/>
                  <a:satMod val="103000"/>
                </a:schemeClr>
              </a:contourClr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B-4894-A2C3-2EABA22E5DC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2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892.6</c:v>
                </c:pt>
                <c:pt idx="1">
                  <c:v>904.9</c:v>
                </c:pt>
                <c:pt idx="2">
                  <c:v>913.4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3B-4894-A2C3-2EABA22E5DCF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4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15081.96</c:v>
                </c:pt>
                <c:pt idx="1">
                  <c:v>14810.95</c:v>
                </c:pt>
                <c:pt idx="2">
                  <c:v>14799.41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3B-4894-A2C3-2EABA22E5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22112"/>
        <c:axId val="40523648"/>
        <c:axId val="0"/>
      </c:bar3DChart>
      <c:catAx>
        <c:axId val="405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3648"/>
        <c:crosses val="autoZero"/>
        <c:auto val="1"/>
        <c:lblAlgn val="ctr"/>
        <c:lblOffset val="100"/>
        <c:noMultiLvlLbl val="0"/>
      </c:catAx>
      <c:valAx>
        <c:axId val="40523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0.37681</cdr:x>
      <cdr:y>0.39492</cdr:y>
    </cdr:from>
    <cdr:to>
      <cdr:x>0.4058</cdr:x>
      <cdr:y>0.57592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728192"/>
          <a:ext cx="14401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1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48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53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6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8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5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4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0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zfin2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956376" cy="5112568"/>
          </a:xfrm>
        </p:spPr>
        <p:txBody>
          <a:bodyPr>
            <a:normAutofit/>
          </a:bodyPr>
          <a:lstStyle/>
          <a:p>
            <a:pPr algn="ctr"/>
            <a:br>
              <a:rPr lang="ru-RU" sz="7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6632"/>
            <a:ext cx="74888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ЗАТО Солнечный</a:t>
            </a:r>
          </a:p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660" y="4739467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sz="3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2023 год и плановый период 2024 и 2025гг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F12C4B-2962-47D5-81CC-B14143F0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569"/>
            <a:ext cx="9144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128089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ЗАТО Солнечный в 2023 году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777022"/>
              </p:ext>
            </p:extLst>
          </p:nvPr>
        </p:nvGraphicFramePr>
        <p:xfrm>
          <a:off x="0" y="1341438"/>
          <a:ext cx="9144000" cy="53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86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Расходы бюджета ЗАТО Солнечный на реализацию муниципальных программ в 2023 году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89773"/>
              </p:ext>
            </p:extLst>
          </p:nvPr>
        </p:nvGraphicFramePr>
        <p:xfrm>
          <a:off x="457200" y="1412875"/>
          <a:ext cx="8579296" cy="532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04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«Жилищно-коммунальное хозяйство и благоустройство ЗАТО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340768"/>
            <a:ext cx="8229600" cy="936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Улучшение состояния жилищного фонда, повышение качества и надежности жилищно-коммунальных услуг, создание комфортных условий проживания граждан на территории ЗАТО Солнечный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0" y="2852936"/>
            <a:ext cx="3477072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проживания граждан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528" y="3861048"/>
            <a:ext cx="3610744" cy="118813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хозяйства ЗАТО Солнечный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200" y="5362879"/>
            <a:ext cx="3477072" cy="7920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условий проживания в поселке Солнечный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0775638"/>
              </p:ext>
            </p:extLst>
          </p:nvPr>
        </p:nvGraphicFramePr>
        <p:xfrm>
          <a:off x="3995936" y="2564903"/>
          <a:ext cx="489654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44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Направления расходования средств по МП «Жилищно-коммунальное хозяйство и благоустройство» в 2023 году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44229" y="1196752"/>
            <a:ext cx="2555112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проживания граждан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10320" y="5661247"/>
            <a:ext cx="3507316" cy="1080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хозяйства ЗАТО Солнечный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195908" y="1196752"/>
            <a:ext cx="3490892" cy="7920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условий проживания в поселке Солнечный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62" y="2402062"/>
            <a:ext cx="4014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 фонд капитального ремонта 299,2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ветхого и аварийного жилья 509,73 тыс. руб. (снос дома № 25 по ул. Новая)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малоимущих многодетных семей, нуждающихся в жилых помещениях 388,0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2710" y="5818038"/>
            <a:ext cx="337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электросетевого комплекса 794,20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6595" y="2308722"/>
            <a:ext cx="4246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обработка мусорных контейнеров 459,29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по озеленению поселка 1 149,0 тыс. руб.;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по благоустройству 559,7 тыс. руб.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мест общего пользования 184,83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освещение 1 243,0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детских игровых комплексов 1 000,0 тыс. руб.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BFFAD0-1779-4006-8879-AE01071050D4}"/>
              </a:ext>
            </a:extLst>
          </p:cNvPr>
          <p:cNvCxnSpPr>
            <a:cxnSpLocks/>
          </p:cNvCxnSpPr>
          <p:nvPr/>
        </p:nvCxnSpPr>
        <p:spPr>
          <a:xfrm>
            <a:off x="4217636" y="6240776"/>
            <a:ext cx="4983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FBD34FF-0529-42A4-9891-667B69540AA6}"/>
              </a:ext>
            </a:extLst>
          </p:cNvPr>
          <p:cNvCxnSpPr>
            <a:stCxn id="5" idx="2"/>
          </p:cNvCxnSpPr>
          <p:nvPr/>
        </p:nvCxnSpPr>
        <p:spPr>
          <a:xfrm>
            <a:off x="2021785" y="1988840"/>
            <a:ext cx="0" cy="442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3A09143-979D-4FC9-8B92-B234CCD92B5B}"/>
              </a:ext>
            </a:extLst>
          </p:cNvPr>
          <p:cNvCxnSpPr>
            <a:stCxn id="7" idx="2"/>
          </p:cNvCxnSpPr>
          <p:nvPr/>
        </p:nvCxnSpPr>
        <p:spPr>
          <a:xfrm>
            <a:off x="6941354" y="1988840"/>
            <a:ext cx="0" cy="319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6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«Развитие транспортного комплекса и дорожного хозяйства ЗАТО Солнечный» на 2022 - 2030 годы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63588" y="1844824"/>
            <a:ext cx="7992888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общественного транспорта ЗАТО Солнечный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61095" y="3570711"/>
            <a:ext cx="7992888" cy="87687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и сохранности автомобильных дорог общего пользования местного значения ЗАТО Солнечный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527" y="2647206"/>
            <a:ext cx="824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перевозок пассажиров и багажа внутренним водным транспортом 11 252,8 тыс. руб., в т.ч. средства областного бюджета 8 439,60 тыс. руб.;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транспортного обслуживания населения 22 756,33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14" y="446432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Круглогодичное содержание автомобильных дорог общего пользования местного значения и сооружений на них с целью обеспечения безопасности дорожного движения 7 777,78 тыс. руб., в т.ч. средства областного бюджета 3 073,7 тыс. руб.;</a:t>
            </a:r>
          </a:p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 многоквартирных домов, улично-дорожной сети 5 468,10 тыс. руб. (средства областного бюджета,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предусмотрено)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586" y="1268760"/>
            <a:ext cx="871296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Создание условий для устойчивого функционирования транспортной системы ЗАТО Солнечный</a:t>
            </a:r>
          </a:p>
        </p:txBody>
      </p:sp>
    </p:spTree>
    <p:extLst>
      <p:ext uri="{BB962C8B-B14F-4D97-AF65-F5344CB8AC3E}">
        <p14:creationId xmlns:p14="http://schemas.microsoft.com/office/powerpoint/2010/main" val="268314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AFDE4-CF89-47C4-9B2A-ADA42120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128089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«Обеспечение правопорядка и безопасности населения ЗАТО Солнечный Тверской области» на 2022 - 2030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09CD3-AF8F-4BC0-9E97-639108C4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599" cy="2482222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Единой дежурно-диспетчерской службы – 353,49 тыс. руб. (возмещение расходов пропорционально численности населения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ЕДДС в рамках Соглашения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городским округом)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на территории ЗАТО Солнечный – 183,48 тыс. руб., в т.ч. средства областного бюджета 149,20 тыс. руб.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F1B5EEC-5020-422A-B27A-3D55A07287C2}"/>
              </a:ext>
            </a:extLst>
          </p:cNvPr>
          <p:cNvSpPr/>
          <p:nvPr/>
        </p:nvSpPr>
        <p:spPr>
          <a:xfrm>
            <a:off x="457200" y="1268760"/>
            <a:ext cx="8229600" cy="864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безопасности жизнедеятельности населения на территории ЗАТО Солнечный Тверской области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99006CCF-A2CD-4C49-9C91-446C9DD15E16}"/>
              </a:ext>
            </a:extLst>
          </p:cNvPr>
          <p:cNvSpPr/>
          <p:nvPr/>
        </p:nvSpPr>
        <p:spPr>
          <a:xfrm>
            <a:off x="2915816" y="2259846"/>
            <a:ext cx="3312368" cy="49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7198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«Развитие образования ЗАТО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467428"/>
            <a:ext cx="8229600" cy="4494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качества и доступности образовательных услуг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199" y="2060848"/>
            <a:ext cx="8229600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и общее образование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231" y="2802464"/>
            <a:ext cx="8229600" cy="9865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13 584 тыс. руб. (областной бюджет – 4 901,50 тыс. руб.), из них на выплату заработной платы – 9 546,9 тыс. руб.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301" y="4063682"/>
            <a:ext cx="8224498" cy="12375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17 233,0 тыс. руб., (областной бюджет – 13 841,9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руб.), из них на выплату заработной платы – 14 526,23 тыс. руб., обеспечение горячим питанием начальной школы – 813,67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8069" y="5575850"/>
            <a:ext cx="8219762" cy="7250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и занятости детей в каникулярное время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1 180,0 тыс. руб. (областной бюджет – 128,8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39317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«Развитие образования ЗАТО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467428"/>
            <a:ext cx="8229600" cy="4494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качества и доступности образовательных услуг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7200" y="2060848"/>
            <a:ext cx="8229600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3096472"/>
            <a:ext cx="8229600" cy="98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физкультуры и спорта 15 330,19 тыс. руб., из них на выплату заработной платы – 9 585,9 тыс. руб.,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 участие в спортивных мероприятиях 400,0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4525448"/>
            <a:ext cx="822960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культуры и искусства 4 507,63 тыс. руб. (областной бюджет – 2 245,7 тыс. руб.), из них на выплату заработной платы – 4 015,47 тыс. руб.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361148" y="2758680"/>
            <a:ext cx="210852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9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662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«Культура ЗАТО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0746" y="948946"/>
            <a:ext cx="8229600" cy="132547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повышения качества и разнообразия услуг, предоставляемых в сфере культуры и искусства, удовлетворение потребностей в развитии и реализации культурного и духовного потенциала каждой личности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2340509"/>
            <a:ext cx="4320480" cy="93623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культурного потенциала ЗАТО Солнечный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44010" y="2340509"/>
            <a:ext cx="4320478" cy="87001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 значимых проектов в сфере культуры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600190"/>
            <a:ext cx="4320480" cy="10529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библиотечного дела 1 930,15 тыс. руб., из них на выплату заработной платы –1 479,1 тыс. руб.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827279"/>
            <a:ext cx="4320480" cy="172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непрофессионального искусства и народного творчества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7 450,17 тыс. руб. (средства областного бюджета 2 298,10 руб.), из них на выплату заработной платы – 6 277,7 тыс. руб.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10" y="3503255"/>
            <a:ext cx="4320478" cy="8316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социально значимых мероприятий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10" y="4507165"/>
            <a:ext cx="4320478" cy="11815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модернизация материально-технической базы муниципальных учреждений культуры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63,6 тыс. руб.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843155" y="3210528"/>
            <a:ext cx="210852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89993" y="3276748"/>
            <a:ext cx="211485" cy="2929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0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«Управление имуществом и земельными ресурсами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467427"/>
            <a:ext cx="8507288" cy="59342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эффективности использования муниципального имущества ЗАТО Солнечный Тверской области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199" y="2204864"/>
            <a:ext cx="8363273" cy="5934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ЗАТО Солнечный Тверской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582" y="3068960"/>
            <a:ext cx="8363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имущества муниципальной казны ЗАТО Солнечный – 1 036,9 тыс. руб.</a:t>
            </a:r>
          </a:p>
          <a:p>
            <a:pPr marL="284400" indent="-284400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объектов муниципального имущества к приватизации, государственной регистрации права собственности, передаче в пользование третьим лицам – 80,0 тыс. руб.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3EB6C529-0AC6-4B49-9B80-1481D1F510D6}"/>
              </a:ext>
            </a:extLst>
          </p:cNvPr>
          <p:cNvSpPr/>
          <p:nvPr/>
        </p:nvSpPr>
        <p:spPr>
          <a:xfrm>
            <a:off x="554694" y="4816963"/>
            <a:ext cx="8340479" cy="4447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Управление земельными ресурсами ЗАТО Солнечный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851D5-6B7B-4431-AE33-6E26514D5E35}"/>
              </a:ext>
            </a:extLst>
          </p:cNvPr>
          <p:cNvSpPr txBox="1"/>
          <p:nvPr/>
        </p:nvSpPr>
        <p:spPr>
          <a:xfrm>
            <a:off x="497581" y="5661248"/>
            <a:ext cx="836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Планируются только административные мероприятия (не требующие финансирования)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19854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финансовом отделе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504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финансовый отдел администрации ЗАТО Солнечный</a:t>
            </a:r>
          </a:p>
          <a:p>
            <a:pPr marL="5400000" indent="0" algn="r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Рузьянова Марина Анатольевна</a:t>
            </a: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8(48235)44611</a:t>
            </a:r>
          </a:p>
          <a:p>
            <a:pPr marL="540000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zfin2@mail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с 8.00 до 17.00, суббота, воскресенье - выходной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0143"/>
            <a:ext cx="4860032" cy="3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«Муниципальное управление и гражданское общество ЗАТО Солнечный Тверской области» на 2022 - 2030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196753"/>
            <a:ext cx="8507288" cy="115212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эффективного функционирования администрации ЗАТО Солнечный по исполнению полномочий, предоставлению качественных услуг населению, развитию гражданского общества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1" y="2636912"/>
            <a:ext cx="3322711" cy="115212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функционирования администрации ЗАТО Солнечный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9208" y="4293096"/>
            <a:ext cx="3322712" cy="14041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 исполнительными органами государственной власти Тверской области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6792408"/>
              </p:ext>
            </p:extLst>
          </p:nvPr>
        </p:nvGraphicFramePr>
        <p:xfrm>
          <a:off x="3923928" y="2456892"/>
          <a:ext cx="5112568" cy="43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408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04151" y="134952"/>
            <a:ext cx="8813302" cy="61867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функционирования администрации ЗАТО Солнечный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646" y="3522699"/>
            <a:ext cx="8738182" cy="5290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 исполнительными органами государственной власти Тверской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17" y="902630"/>
            <a:ext cx="8891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и повышение квалификации муниципальных служащих 30,0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пенсии за выслугу лет муниципальным служащим – 527,8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мероприятий с участием Главы ЗАТО Солнечный и администрации ЗАТО Солнечный 50,0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«Городомля на Селигере», ведение официального сайта – 359,4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МКУ СХТО ЗАТО Солнечный – 5 425,9 тыс. руб. (в части автомобильного транспорта, обеспечения деятельности ОМСУ)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151" y="4272677"/>
            <a:ext cx="8865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Ассоциацией «Совет муниципальных образований Тверской области – 30,0 тыс. руб.</a:t>
            </a:r>
          </a:p>
          <a:p>
            <a:pPr marL="0"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полномочий Российской Федерации и Тверской области: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ЗАГС–53,9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– 317,0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комиссия – 72,3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учет –99,2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 –308,4 тыс. руб.</a:t>
            </a:r>
            <a:endParaRPr lang="ru-RU" dirty="0"/>
          </a:p>
          <a:p>
            <a:pPr marL="284400" lvl="1" indent="-2844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9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Непрограммные расходы бюджета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ЗАТО Солнечный на 2023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расходы на отдельные мероприятия, не включенные в муниципальные программы, в сумме 2 636,76 тыс. руб.: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органов местного самоуправления – 50,0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ЗАТО Солнечный – 144,0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ЗАТО Солнечный – 1 658,2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Ревизионная комиссия ЗАТО Солнечный – 784,6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9390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78866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ЗАТО Солнечный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6591985" cy="3777622"/>
          </a:xfrm>
        </p:spPr>
        <p:txBody>
          <a:bodyPr/>
          <a:lstStyle/>
          <a:p>
            <a:pPr marL="284400" indent="-284400" algn="ctr"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Долговые обязательства ЗАТО Солнечный отсутствуют, программа муниципальных заимствований не утверждается.</a:t>
            </a:r>
          </a:p>
          <a:p>
            <a:pPr marL="284400" indent="-284400" algn="ctr"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ЗАТО Солнечный на 2023-2025год планируется бездефицитным (расходы равны доходам)</a:t>
            </a:r>
          </a:p>
          <a:p>
            <a:pPr marL="284400" indent="-284400" algn="ctr"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ЗАТО Солнечный на 2023-2025гг. при необходимости будут служить изменения остатков средств на счетах по учету средств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8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«Бюджет для граждан» позволит Вам ознакомиться с основными положениями проекта Решения о бюджете ЗАТО Солнечный на 2023 год и плановый период 2024 и 2025 годов.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бюджетного планирования: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федеральных решений и задач, сформулированных в Указах Президента Российской Федерации от 07 мая 2012 года;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прозрачность (формирование бюджета на основе муниципальных программ);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финансового обеспечения оказания муниципальных услуг.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ЗАТО Солнечный сформирован на три года на основе прогноза социально-экономического развития ЗАТО Солнечный на очередной финансовый 2023 год и плановый период 2024 – 2025 годов.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96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560840" cy="537321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поступающие в бюджет денежные средства, 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средства, 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превышение расходов бюджета над его доходами;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превышение доходов бюджета над его расходами.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3940"/>
            <a:ext cx="8229600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323940"/>
            <a:ext cx="8229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556792"/>
            <a:ext cx="2386608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5866" y="1571019"/>
            <a:ext cx="2412268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использования и продажи имущества; доходы от платных услуг, оказываемых казенными учреждениями; штрафы, санкции, иные суммы принудительного изъятия; средства самообложения граждан.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556792"/>
            <a:ext cx="2448272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–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безвозмездно от других бюджетов бюджетной системы РФ; от физических и юридических лиц; международных организаций и правительств иностранных государств; добровольные пожертвования.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32505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параметры бюджета ЗАТО Солнечный на 2023-2025гг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9697149"/>
              </p:ext>
            </p:extLst>
          </p:nvPr>
        </p:nvGraphicFramePr>
        <p:xfrm>
          <a:off x="251521" y="1484784"/>
          <a:ext cx="8784976" cy="3531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03">
                  <a:extLst>
                    <a:ext uri="{9D8B030D-6E8A-4147-A177-3AD203B41FA5}">
                      <a16:colId xmlns:a16="http://schemas.microsoft.com/office/drawing/2014/main" val="2496918600"/>
                    </a:ext>
                  </a:extLst>
                </a:gridCol>
                <a:gridCol w="1541864">
                  <a:extLst>
                    <a:ext uri="{9D8B030D-6E8A-4147-A177-3AD203B41FA5}">
                      <a16:colId xmlns:a16="http://schemas.microsoft.com/office/drawing/2014/main" val="40327573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т. ч.: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100 479,09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83 569,94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77 841,25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22 417,09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22 550,94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22 812,25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78 062,00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61 019,00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55 029,00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Расходы, в т.ч.: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100 479,09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83 569,94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77 841,25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условно утвержденные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2 089,25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3 892,07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783181"/>
                  </a:ext>
                </a:extLst>
              </a:tr>
              <a:tr h="50711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  <a:r>
                        <a:rPr lang="ru-RU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73F56F-2CF9-4C02-8642-BE507CEAA53B}"/>
              </a:ext>
            </a:extLst>
          </p:cNvPr>
          <p:cNvSpPr/>
          <p:nvPr/>
        </p:nvSpPr>
        <p:spPr>
          <a:xfrm>
            <a:off x="359024" y="50501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доходах учтены только средства дотации бюджетам закрытых административно-территориальных образований, межбюджетные трансферты областного бюджета Тверской области (субсидии, субвенции и иные МБТ) не включены в доходы бюджета – на дату представления проекта бюджета ЗАТО Солнечный в Думу ЗАТО Солнечный информация об объемах МБТ отсутствует, также отсутствует информация о наличии и размере дополнительного норматива отчислений по налогу на доходы физических 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164"/>
            <a:ext cx="8507288" cy="69315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323533" y="2106454"/>
            <a:ext cx="5616619" cy="38428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953096" y="2484938"/>
            <a:ext cx="3987056" cy="292541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64231" y="3198774"/>
            <a:ext cx="2762921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08720"/>
            <a:ext cx="1440160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Доходы всего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4688" y="960058"/>
            <a:ext cx="2160240" cy="762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1547664" y="170080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22221" y="5805582"/>
            <a:ext cx="1954560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Налоговые и 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645024"/>
            <a:ext cx="12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645024"/>
            <a:ext cx="12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24808" y="1722498"/>
            <a:ext cx="0" cy="1130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34525" y="3996540"/>
            <a:ext cx="0" cy="1809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A14057-4DB1-4FCD-AEB2-30A8093CF93C}"/>
              </a:ext>
            </a:extLst>
          </p:cNvPr>
          <p:cNvSpPr/>
          <p:nvPr/>
        </p:nvSpPr>
        <p:spPr>
          <a:xfrm>
            <a:off x="5951855" y="882318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составе безвозмездных поступлений учтены только средства дотации бюджетам ЗАТО, межбюджетные трансферты областного бюджета Тверской области не включены в доходы бюджета – на дату представления проекта бюджета ЗАТО Солнечный информация об объемах МБТ отсутствует, также отсутствует информация о наличии и размере дополнительного норматива отчислений по налогу на доходы физических 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7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128089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ЗАТО Солнечный в 2023 году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77940"/>
              </p:ext>
            </p:extLst>
          </p:nvPr>
        </p:nvGraphicFramePr>
        <p:xfrm>
          <a:off x="0" y="1341438"/>
          <a:ext cx="9144000" cy="53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3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ЗАТО Солнечный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9567" y="1159206"/>
            <a:ext cx="8147248" cy="72008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194" y="2060849"/>
            <a:ext cx="8147248" cy="72008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федеральных решений и задач, сформулированных в Указах Президента Российской Федерации от 07 мая 2012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194" y="2960949"/>
            <a:ext cx="8147248" cy="72008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прозрачность (формирование бюджета на основе муниципальных программ)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194" y="3859507"/>
            <a:ext cx="8147248" cy="792088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финансовое обеспечение действующих и планируемых к принятию расходных обязательств</a:t>
            </a: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187AD2F1-CAA2-451A-B936-E4765931A6B2}"/>
              </a:ext>
            </a:extLst>
          </p:cNvPr>
          <p:cNvSpPr/>
          <p:nvPr/>
        </p:nvSpPr>
        <p:spPr>
          <a:xfrm>
            <a:off x="607020" y="4830073"/>
            <a:ext cx="8147248" cy="792088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финансового обеспечения оказания муниципальных услуг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11F99937-D4DD-4B5D-B9D2-549190C37D6A}"/>
              </a:ext>
            </a:extLst>
          </p:cNvPr>
          <p:cNvSpPr/>
          <p:nvPr/>
        </p:nvSpPr>
        <p:spPr>
          <a:xfrm>
            <a:off x="607020" y="5800639"/>
            <a:ext cx="8147248" cy="970566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Бюджетные ассигнования на оплату труда работников муниципальных казенных учреждений рассчитывались с учетом размера минимальной оплаты труда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(МРОТ) в размере 16 242,0 руб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74405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2763</TotalTime>
  <Words>1959</Words>
  <Application>Microsoft Office PowerPoint</Application>
  <PresentationFormat>Экран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</vt:lpstr>
      <vt:lpstr>О финансовом отделе</vt:lpstr>
      <vt:lpstr>Бюджет для граждан</vt:lpstr>
      <vt:lpstr>Основные понятия</vt:lpstr>
      <vt:lpstr>Презентация PowerPoint</vt:lpstr>
      <vt:lpstr>Основные параметры бюджета ЗАТО Солнечный на 2023-2025гг</vt:lpstr>
      <vt:lpstr>Структура доходов бюджета на 2023 год</vt:lpstr>
      <vt:lpstr>Структура налоговых и неналоговых доходов бюджета ЗАТО Солнечный в 2023 году</vt:lpstr>
      <vt:lpstr>Основные подходы к формированию расходов бюджета ЗАТО Солнечный</vt:lpstr>
      <vt:lpstr>Структура налоговых и неналоговых доходов бюджета ЗАТО Солнечный в 2023 году</vt:lpstr>
      <vt:lpstr>Расходы бюджета ЗАТО Солнечный на реализацию муниципальных программ в 2023 году</vt:lpstr>
      <vt:lpstr>Муниципальная программа ЗАТО Солнечный «Жилищно-коммунальное хозяйство и благоустройство ЗАТО Солнечный Тверской области» на 2022 - 2030 годы</vt:lpstr>
      <vt:lpstr>Направления расходования средств по МП «Жилищно-коммунальное хозяйство и благоустройство» в 2023 году</vt:lpstr>
      <vt:lpstr>Муниципальная программа ЗАТО Солнечный «Развитие транспортного комплекса и дорожного хозяйства ЗАТО Солнечный» на 2022 - 2030 годы</vt:lpstr>
      <vt:lpstr>Муниципальная программа ЗАТО Солнечный «Обеспечение правопорядка и безопасности населения ЗАТО Солнечный Тверской области» на 2022 - 2030 годы</vt:lpstr>
      <vt:lpstr>Муниципальная программа ЗАТО Солнечный «Развитие образования ЗАТО Солнечный Тверской области» на 2022 - 2030 годы</vt:lpstr>
      <vt:lpstr>Муниципальная программа ЗАТО Солнечный «Развитие образования ЗАТО Солнечный Тверской области» на 2022 - 2030 годы</vt:lpstr>
      <vt:lpstr>Муниципальная программа ЗАТО Солнечный «Культура ЗАТО Солнечный Тверской области» на 2022 - 2030 годы</vt:lpstr>
      <vt:lpstr>Муниципальная программа ЗАТО Солнечный «Управление имуществом и земельными ресурсами Солнечный Тверской области» на 2022 - 2030 годы</vt:lpstr>
      <vt:lpstr>Муниципальная программа ЗАТО Солнечный «Муниципальное управление и гражданское общество ЗАТО Солнечный Тверской области» на 2022 - 2030 годы</vt:lpstr>
      <vt:lpstr>Презентация PowerPoint</vt:lpstr>
      <vt:lpstr>Непрограммные расходы бюджета ЗАТО Солнечный на 2023 год</vt:lpstr>
      <vt:lpstr>Источники финансирования дефицита бюджета ЗАТО Солнечный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Балагаева</cp:lastModifiedBy>
  <cp:revision>312</cp:revision>
  <cp:lastPrinted>2021-11-23T09:47:10Z</cp:lastPrinted>
  <dcterms:created xsi:type="dcterms:W3CDTF">2011-11-21T07:05:18Z</dcterms:created>
  <dcterms:modified xsi:type="dcterms:W3CDTF">2023-06-19T07:29:22Z</dcterms:modified>
</cp:coreProperties>
</file>