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301" r:id="rId3"/>
    <p:sldId id="302" r:id="rId4"/>
    <p:sldId id="303" r:id="rId5"/>
    <p:sldId id="304" r:id="rId6"/>
    <p:sldId id="322" r:id="rId7"/>
    <p:sldId id="323" r:id="rId8"/>
    <p:sldId id="324" r:id="rId9"/>
    <p:sldId id="279" r:id="rId10"/>
    <p:sldId id="325" r:id="rId11"/>
    <p:sldId id="311" r:id="rId12"/>
    <p:sldId id="326" r:id="rId13"/>
    <p:sldId id="327" r:id="rId14"/>
    <p:sldId id="293" r:id="rId15"/>
    <p:sldId id="294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30" autoAdjust="0"/>
  </p:normalViewPr>
  <p:slideViewPr>
    <p:cSldViewPr>
      <p:cViewPr varScale="1">
        <p:scale>
          <a:sx n="60" d="100"/>
          <a:sy n="60" d="100"/>
        </p:scale>
        <p:origin x="12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640337280674562E-2"/>
          <c:y val="7.2462595872014049E-2"/>
          <c:w val="0.64424056048112099"/>
          <c:h val="0.841663653910965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explosion val="1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B2C-48CE-B754-9F35C21A3D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2C-48CE-B754-9F35C21A3D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B2C-48CE-B754-9F35C21A3D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B2C-48CE-B754-9F35C21A3D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8B2C-48CE-B754-9F35C21A3D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B2C-48CE-B754-9F35C21A3D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2C-48CE-B754-9F35C21A3D8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2.047244094488188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B2C-48CE-B754-9F35C21A3D8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Налоги на имущество</c:v>
                </c:pt>
                <c:pt idx="3">
                  <c:v>Доходы от использования имущества (аренда)</c:v>
                </c:pt>
                <c:pt idx="4">
                  <c:v>Платные услуги учреждений</c:v>
                </c:pt>
                <c:pt idx="5">
                  <c:v>Прочие</c:v>
                </c:pt>
                <c:pt idx="6">
                  <c:v>ЕНВД, патент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11512473</c:v>
                </c:pt>
                <c:pt idx="1">
                  <c:v>252838</c:v>
                </c:pt>
                <c:pt idx="2">
                  <c:v>1082052</c:v>
                </c:pt>
                <c:pt idx="3">
                  <c:v>1569858</c:v>
                </c:pt>
                <c:pt idx="4">
                  <c:v>3200695</c:v>
                </c:pt>
                <c:pt idx="5">
                  <c:v>42081</c:v>
                </c:pt>
                <c:pt idx="6">
                  <c:v>336150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2C-48CE-B754-9F35C21A3D8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B2C-48CE-B754-9F35C21A3D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B2C-48CE-B754-9F35C21A3D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8B2C-48CE-B754-9F35C21A3D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B2C-48CE-B754-9F35C21A3D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8B2C-48CE-B754-9F35C21A3D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B2C-48CE-B754-9F35C21A3D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8B2C-48CE-B754-9F35C21A3D8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Налоги на имущество</c:v>
                </c:pt>
                <c:pt idx="3">
                  <c:v>Доходы от использования имущества (аренда)</c:v>
                </c:pt>
                <c:pt idx="4">
                  <c:v>Платные услуги учреждений</c:v>
                </c:pt>
                <c:pt idx="5">
                  <c:v>Прочие</c:v>
                </c:pt>
                <c:pt idx="6">
                  <c:v>ЕНВД, патент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2C-48CE-B754-9F35C21A3D8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B2C-48CE-B754-9F35C21A3D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8B2C-48CE-B754-9F35C21A3D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8B2C-48CE-B754-9F35C21A3D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8B2C-48CE-B754-9F35C21A3D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8B2C-48CE-B754-9F35C21A3D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8B2C-48CE-B754-9F35C21A3D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8B2C-48CE-B754-9F35C21A3D8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Налоги на имущество</c:v>
                </c:pt>
                <c:pt idx="3">
                  <c:v>Доходы от использования имущества (аренда)</c:v>
                </c:pt>
                <c:pt idx="4">
                  <c:v>Платные услуги учреждений</c:v>
                </c:pt>
                <c:pt idx="5">
                  <c:v>Прочие</c:v>
                </c:pt>
                <c:pt idx="6">
                  <c:v>ЕНВД, патент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2C-48CE-B754-9F35C21A3D8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2514162495368625E-2"/>
          <c:w val="1"/>
          <c:h val="0.979515839005636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A16-45EF-B991-7F6EE5057C3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A16-45EF-B991-7F6EE5057C3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A16-45EF-B991-7F6EE5057C3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A16-45EF-B991-7F6EE5057C3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A16-45EF-B991-7F6EE5057C3C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4000"/>
                    </a:schemeClr>
                  </a:gs>
                  <a:gs pos="100000">
                    <a:schemeClr val="accent6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A16-45EF-B991-7F6EE5057C3C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4000"/>
                    </a:schemeClr>
                  </a:gs>
                  <a:gs pos="100000">
                    <a:schemeClr val="accent1">
                      <a:lumMod val="60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A16-45EF-B991-7F6EE5057C3C}"/>
              </c:ext>
            </c:extLst>
          </c:dPt>
          <c:dLbls>
            <c:dLbl>
              <c:idx val="0"/>
              <c:layout>
                <c:manualLayout>
                  <c:x val="-0.1490928234787503"/>
                  <c:y val="9.4503628097676012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964302405334209"/>
                      <c:h val="0.10193460228855478"/>
                    </c:manualLayout>
                  </c15:layout>
                </c:ext>
              </c:extLst>
            </c:dLbl>
            <c:dLbl>
              <c:idx val="1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2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3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4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5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6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17095.080000000002</c:v>
                </c:pt>
                <c:pt idx="1">
                  <c:v>9474.43</c:v>
                </c:pt>
                <c:pt idx="2">
                  <c:v>7904.25</c:v>
                </c:pt>
                <c:pt idx="3">
                  <c:v>51424.57</c:v>
                </c:pt>
                <c:pt idx="4">
                  <c:v>9857.2999999999993</c:v>
                </c:pt>
                <c:pt idx="5">
                  <c:v>6016.66</c:v>
                </c:pt>
                <c:pt idx="6">
                  <c:v>680.15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A16-45EF-B991-7F6EE5057C3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69787109944588"/>
          <c:y val="4.6336238565447014E-3"/>
          <c:w val="0.53090040828229801"/>
          <c:h val="0.9953663761434552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39700" h="139700"/>
            </a:sp3d>
          </c:spPr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10-47D5-A314-EF570AB2CB1D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10-47D5-A314-EF570AB2CB1D}"/>
              </c:ext>
            </c:extLst>
          </c:dPt>
          <c:dLbls>
            <c:dLbl>
              <c:idx val="0"/>
              <c:layout>
                <c:manualLayout>
                  <c:x val="-1.5019685039370078E-2"/>
                  <c:y val="-8.03326258014410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BADF69-A4F3-41F9-B327-3B3FCA459EFF}" type="PERCENTAGE">
                      <a: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/>
                      </a:pPr>
                      <a:t>[ПРОЦЕНТ]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310-47D5-A314-EF570AB2CB1D}"/>
                </c:ext>
                <c:ext xmlns:c15="http://schemas.microsoft.com/office/drawing/2012/chart" uri="{CE6537A1-D6FC-4f65-9D91-7224C49458BB}">
                  <c15:layout>
                    <c:manualLayout>
                      <c:w val="9.6967653348886948E-2"/>
                      <c:h val="9.7244134042702976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2640225527364633E-2"/>
                  <c:y val="6.2929482755988975E-2"/>
                </c:manualLayout>
              </c:layout>
              <c:tx>
                <c:rich>
                  <a:bodyPr/>
                  <a:lstStyle/>
                  <a:p>
                    <a:fld id="{F6701239-CC40-4C09-85EA-38A5BB0CD42B}" type="PERCENTAGE">
                      <a:rPr lang="en-US" sz="18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310-47D5-A314-EF570AB2CB1D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95181.440000000002</c:v>
                </c:pt>
                <c:pt idx="1">
                  <c:v>2185.4899999999998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310-47D5-A314-EF570AB2CB1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236335475544845"/>
          <c:y val="5.2435088119661598E-2"/>
          <c:w val="0.49395171818293715"/>
          <c:h val="0.9475649118803384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7 Муниципальное управление и гражданское общество ЗАТО Солнечный</c:v>
                </c:pt>
                <c:pt idx="1">
                  <c:v>6 Управление имуществом и земельными ресурсами ЗАТО Солнечный</c:v>
                </c:pt>
                <c:pt idx="2">
                  <c:v>5 Культура ЗАТО Солнечный</c:v>
                </c:pt>
                <c:pt idx="3">
                  <c:v>4 Развитие образования</c:v>
                </c:pt>
                <c:pt idx="4">
                  <c:v>3 Обеспечение правопорядка и безопасности населения ЗАТО Солнечный</c:v>
                </c:pt>
                <c:pt idx="5">
                  <c:v>2 Развитие транспортного комплекса и дорожного хозяйства</c:v>
                </c:pt>
                <c:pt idx="6">
                  <c:v>1 Жилищно-коммунальное хозяйство и благоустройство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15361543</c:v>
                </c:pt>
                <c:pt idx="1">
                  <c:v>902958</c:v>
                </c:pt>
                <c:pt idx="2">
                  <c:v>9857300</c:v>
                </c:pt>
                <c:pt idx="3">
                  <c:v>51424573</c:v>
                </c:pt>
                <c:pt idx="4">
                  <c:v>231450</c:v>
                </c:pt>
                <c:pt idx="5">
                  <c:v>9467933</c:v>
                </c:pt>
                <c:pt idx="6">
                  <c:v>13173141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D8-40EF-8D2A-1AB11B9A80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8740032"/>
        <c:axId val="228741600"/>
        <c:axId val="0"/>
      </c:bar3DChart>
      <c:catAx>
        <c:axId val="228740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8741600"/>
        <c:crosses val="autoZero"/>
        <c:auto val="1"/>
        <c:lblAlgn val="ctr"/>
        <c:lblOffset val="100"/>
        <c:noMultiLvlLbl val="0"/>
      </c:catAx>
      <c:valAx>
        <c:axId val="22874160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2874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shade val="25000"/>
                    <a:satMod val="250000"/>
                  </a:schemeClr>
                </a:gs>
                <a:gs pos="68000">
                  <a:schemeClr val="accent3">
                    <a:tint val="86000"/>
                    <a:satMod val="115000"/>
                  </a:schemeClr>
                </a:gs>
                <a:gs pos="100000">
                  <a:schemeClr val="accent3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3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3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3">
                  <a:shade val="50000"/>
                  <a:satMod val="103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0749328505982996E-2"/>
                  <c:y val="0.10258872894431101"/>
                </c:manualLayout>
              </c:layout>
              <c:tx>
                <c:rich>
                  <a:bodyPr/>
                  <a:lstStyle/>
                  <a:p>
                    <a:fld id="{42E6CCD0-3B37-487F-B9A5-07BE074C2961}" type="VALUE">
                      <a:rPr lang="en-US" sz="1300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241-4D3D-A097-61D7E0E96F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0374664252991449E-2"/>
                  <c:y val="0.102588728944311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300" b="1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241-4D3D-A097-61D7E0E96FD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968330316239372E-2"/>
                  <c:y val="8.13634746799707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300" b="1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241-4D3D-A097-61D7E0E96FD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6286</c:v>
                </c:pt>
                <c:pt idx="1">
                  <c:v>380</c:v>
                </c:pt>
                <c:pt idx="2">
                  <c:v>380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41-4D3D-A097-61D7E0E96F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shade val="25000"/>
                    <a:satMod val="250000"/>
                  </a:schemeClr>
                </a:gs>
                <a:gs pos="68000">
                  <a:schemeClr val="accent4">
                    <a:tint val="86000"/>
                    <a:satMod val="115000"/>
                  </a:schemeClr>
                </a:gs>
                <a:gs pos="100000">
                  <a:schemeClr val="accent4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4">
                  <a:shade val="50000"/>
                  <a:satMod val="103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5.187332126495749E-3"/>
                  <c:y val="7.2437369945658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241-4D3D-A097-61D7E0E96FD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1873321264958435E-3"/>
                  <c:y val="7.8736271680063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241-4D3D-A097-61D7E0E96FD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187332126495749E-3"/>
                  <c:y val="7.2437369945658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241-4D3D-A097-61D7E0E96FD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2704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241-4D3D-A097-61D7E0E96FD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shade val="25000"/>
                    <a:satMod val="250000"/>
                  </a:schemeClr>
                </a:gs>
                <a:gs pos="68000">
                  <a:schemeClr val="accent6">
                    <a:tint val="86000"/>
                    <a:satMod val="115000"/>
                  </a:schemeClr>
                </a:gs>
                <a:gs pos="100000">
                  <a:schemeClr val="accent6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6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6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6">
                  <a:shade val="50000"/>
                  <a:satMod val="103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2968330316239372E-2"/>
                  <c:y val="0.119679132953696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241-4D3D-A097-61D7E0E96FD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561996379487247E-2"/>
                  <c:y val="9.1334075148873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241-4D3D-A097-61D7E0E96FD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155662442735122E-2"/>
                  <c:y val="0.119679132953696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241-4D3D-A097-61D7E0E96FD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4182</c:v>
                </c:pt>
                <c:pt idx="1">
                  <c:v>1997</c:v>
                </c:pt>
                <c:pt idx="2">
                  <c:v>2547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241-4D3D-A097-61D7E0E96F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8741208"/>
        <c:axId val="172640456"/>
        <c:axId val="0"/>
      </c:bar3DChart>
      <c:catAx>
        <c:axId val="228741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2640456"/>
        <c:crosses val="autoZero"/>
        <c:auto val="1"/>
        <c:lblAlgn val="ctr"/>
        <c:lblOffset val="100"/>
        <c:noMultiLvlLbl val="0"/>
      </c:catAx>
      <c:valAx>
        <c:axId val="1726404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28741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70000"/>
                    <a:satMod val="130000"/>
                  </a:schemeClr>
                </a:gs>
                <a:gs pos="43000">
                  <a:schemeClr val="dk1">
                    <a:tint val="44000"/>
                    <a:satMod val="165000"/>
                  </a:schemeClr>
                </a:gs>
                <a:gs pos="93000">
                  <a:schemeClr val="dk1">
                    <a:tint val="15000"/>
                    <a:satMod val="165000"/>
                  </a:schemeClr>
                </a:gs>
                <a:gs pos="100000">
                  <a:schemeClr val="dk1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dk1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dk1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dk1">
                  <a:shade val="50000"/>
                  <a:satMod val="103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13386.68</c:v>
                </c:pt>
                <c:pt idx="1">
                  <c:v>13492.31</c:v>
                </c:pt>
                <c:pt idx="2">
                  <c:v>13492.31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3B-4894-A2C3-2EABA22E5DCF}"/>
            </c:ext>
          </c:extLst>
        </c:ser>
        <c:ser>
          <c:idx val="1"/>
          <c:order val="1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shade val="25000"/>
                    <a:satMod val="250000"/>
                  </a:schemeClr>
                </a:gs>
                <a:gs pos="68000">
                  <a:schemeClr val="accent3">
                    <a:tint val="86000"/>
                    <a:satMod val="115000"/>
                  </a:schemeClr>
                </a:gs>
                <a:gs pos="100000">
                  <a:schemeClr val="accent3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3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3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3">
                  <a:shade val="50000"/>
                  <a:satMod val="103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63B-4894-A2C3-2EABA22E5DCF}"/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shade val="25000"/>
                    <a:satMod val="250000"/>
                  </a:schemeClr>
                </a:gs>
                <a:gs pos="68000">
                  <a:schemeClr val="accent2">
                    <a:tint val="86000"/>
                    <a:satMod val="115000"/>
                  </a:schemeClr>
                </a:gs>
                <a:gs pos="100000">
                  <a:schemeClr val="accent2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2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2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2">
                  <a:shade val="50000"/>
                  <a:satMod val="103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820.9</c:v>
                </c:pt>
                <c:pt idx="1">
                  <c:v>822.5</c:v>
                </c:pt>
                <c:pt idx="2">
                  <c:v>825.6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63B-4894-A2C3-2EABA22E5DCF}"/>
            </c:ext>
          </c:extLst>
        </c:ser>
        <c:ser>
          <c:idx val="3"/>
          <c:order val="3"/>
          <c:tx>
            <c:strRef>
              <c:f>Лист1!$D$1</c:f>
              <c:strCache>
                <c:ptCount val="1"/>
                <c:pt idx="0">
                  <c:v>Ряд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shade val="25000"/>
                    <a:satMod val="250000"/>
                  </a:schemeClr>
                </a:gs>
                <a:gs pos="68000">
                  <a:schemeClr val="accent4">
                    <a:tint val="86000"/>
                    <a:satMod val="115000"/>
                  </a:schemeClr>
                </a:gs>
                <a:gs pos="100000">
                  <a:schemeClr val="accent4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4">
                  <a:shade val="50000"/>
                  <a:satMod val="103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1153.97</c:v>
                </c:pt>
                <c:pt idx="1">
                  <c:v>898.97</c:v>
                </c:pt>
                <c:pt idx="2">
                  <c:v>1153.97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63B-4894-A2C3-2EABA22E5D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0256632"/>
        <c:axId val="230257024"/>
        <c:axId val="0"/>
      </c:bar3DChart>
      <c:catAx>
        <c:axId val="23025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0257024"/>
        <c:crosses val="autoZero"/>
        <c:auto val="1"/>
        <c:lblAlgn val="ctr"/>
        <c:lblOffset val="100"/>
        <c:noMultiLvlLbl val="0"/>
      </c:catAx>
      <c:valAx>
        <c:axId val="2302570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0256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0.05556</cdr:x>
      <cdr:y>0.77331</cdr:y>
    </cdr:from>
    <cdr:to>
      <cdr:x>0.97805</cdr:x>
      <cdr:y>1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508000" y="5424016"/>
          <a:ext cx="8435280" cy="1224136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rPr>
            <a:t>Основной доходный источник </a:t>
          </a:r>
          <a:r>
            <a:rPr lang="ru-RU" sz="2400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rPr>
            <a:t>налоговых и неналоговых доходов </a:t>
          </a:r>
          <a:r>
            <a:rPr lang="ru-RU" sz="2400" b="1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rPr>
            <a:t>- </a:t>
          </a:r>
          <a:r>
            <a:rPr lang="ru-RU" sz="2400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rPr>
            <a:t>налог на доходы физических лиц – </a:t>
          </a:r>
          <a:r>
            <a:rPr lang="ru-RU" sz="2400" b="1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rPr>
            <a:t>64%</a:t>
          </a:r>
          <a:endParaRPr lang="ru-RU" sz="2400" b="1" dirty="0">
            <a:solidFill>
              <a:schemeClr val="tx2"/>
            </a:solidFill>
            <a:latin typeface="Times New Roman" pitchFamily="18" charset="0"/>
            <a:ea typeface="+mj-ea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0.67436</cdr:x>
      <cdr:y>0.02268</cdr:y>
    </cdr:from>
    <cdr:to>
      <cdr:x>0.89706</cdr:x>
      <cdr:y>0.11125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 rot="16200000">
          <a:off x="3668684" y="-275209"/>
          <a:ext cx="357145" cy="1090463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0.37681</cdr:x>
      <cdr:y>0.39492</cdr:y>
    </cdr:from>
    <cdr:to>
      <cdr:x>0.4058</cdr:x>
      <cdr:y>0.57592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72208" y="1728192"/>
          <a:ext cx="144016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0.33558</cdr:x>
      <cdr:y>0.31283</cdr:y>
    </cdr:from>
    <cdr:to>
      <cdr:x>0.39355</cdr:x>
      <cdr:y>0.60061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715676" y="1368966"/>
          <a:ext cx="296375" cy="1259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15 361,54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0.60563</cdr:x>
      <cdr:y>0.52656</cdr:y>
    </cdr:from>
    <cdr:to>
      <cdr:x>0.6636</cdr:x>
      <cdr:y>0.74047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96325" y="2304262"/>
          <a:ext cx="296375" cy="936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15 213,78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0.88827</cdr:x>
      <cdr:y>0.37024</cdr:y>
    </cdr:from>
    <cdr:to>
      <cdr:x>0.97183</cdr:x>
      <cdr:y>0.61706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541341" y="1620196"/>
          <a:ext cx="427211" cy="1080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15 471,88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0.29577</cdr:x>
      <cdr:y>0.17278</cdr:y>
    </cdr:from>
    <cdr:to>
      <cdr:x>0.3662</cdr:x>
      <cdr:y>0.84743</cdr:y>
    </cdr:to>
    <cdr:sp macro="" textlink="">
      <cdr:nvSpPr>
        <cdr:cNvPr id="3" name="Правая фигурная скобка 2"/>
        <cdr:cNvSpPr/>
      </cdr:nvSpPr>
      <cdr:spPr>
        <a:xfrm xmlns:a="http://schemas.openxmlformats.org/drawingml/2006/main">
          <a:off x="1512168" y="756084"/>
          <a:ext cx="360040" cy="2952328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577" cy="498074"/>
          </a:xfrm>
          <a:prstGeom prst="rect">
            <a:avLst/>
          </a:prstGeom>
        </p:spPr>
        <p:txBody>
          <a:bodyPr vert="horz" lIns="91074" tIns="45537" rIns="91074" bIns="4553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624" y="1"/>
            <a:ext cx="2948995" cy="498074"/>
          </a:xfrm>
          <a:prstGeom prst="rect">
            <a:avLst/>
          </a:prstGeom>
        </p:spPr>
        <p:txBody>
          <a:bodyPr vert="horz" lIns="91074" tIns="45537" rIns="91074" bIns="45537" rtlCol="0"/>
          <a:lstStyle>
            <a:lvl1pPr algn="r">
              <a:defRPr sz="1200"/>
            </a:lvl1pPr>
          </a:lstStyle>
          <a:p>
            <a:fld id="{E6653762-79DB-449D-96B4-14785E9C624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1" y="4783089"/>
            <a:ext cx="5445760" cy="3913436"/>
          </a:xfrm>
          <a:prstGeom prst="rect">
            <a:avLst/>
          </a:prstGeom>
        </p:spPr>
        <p:txBody>
          <a:bodyPr vert="horz" lIns="91074" tIns="45537" rIns="91074" bIns="4553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1265"/>
            <a:ext cx="2950577" cy="498073"/>
          </a:xfrm>
          <a:prstGeom prst="rect">
            <a:avLst/>
          </a:prstGeom>
        </p:spPr>
        <p:txBody>
          <a:bodyPr vert="horz" lIns="91074" tIns="45537" rIns="91074" bIns="4553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624" y="9441265"/>
            <a:ext cx="2948995" cy="498073"/>
          </a:xfrm>
          <a:prstGeom prst="rect">
            <a:avLst/>
          </a:prstGeom>
        </p:spPr>
        <p:txBody>
          <a:bodyPr vert="horz" lIns="91074" tIns="45537" rIns="91074" bIns="45537" rtlCol="0" anchor="b"/>
          <a:lstStyle>
            <a:lvl1pPr algn="r">
              <a:defRPr sz="1200"/>
            </a:lvl1pPr>
          </a:lstStyle>
          <a:p>
            <a:fld id="{9935D5A9-141A-4679-BDD7-9E57DB058B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8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41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8488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6533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762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389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78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65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4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87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51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94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90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59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75932-7718-4866-BCB4-7557897FAD64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68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zfin2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556792"/>
            <a:ext cx="7956376" cy="5112568"/>
          </a:xfrm>
        </p:spPr>
        <p:txBody>
          <a:bodyPr>
            <a:normAutofit/>
          </a:bodyPr>
          <a:lstStyle/>
          <a:p>
            <a:pPr algn="ctr"/>
            <a:r>
              <a:rPr lang="ru-RU" sz="7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2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1008112" cy="122020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75656" y="116632"/>
            <a:ext cx="748883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884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ЗАТО Солнечный</a:t>
            </a:r>
          </a:p>
          <a:p>
            <a:pPr algn="ctr"/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области</a:t>
            </a:r>
            <a:endParaRPr lang="ru-RU" sz="2800" b="1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73238"/>
            <a:ext cx="7884368" cy="55847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5656" y="1484784"/>
            <a:ext cx="741682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  <a:p>
            <a:r>
              <a:rPr lang="ru-RU" sz="3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 2019 год и плановый период 2020 и 2021гг</a:t>
            </a:r>
            <a:endParaRPr lang="ru-RU" sz="3400" b="1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376" y="260648"/>
            <a:ext cx="8219256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ЗАТО Солнечный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825321"/>
          <a:ext cx="8712968" cy="591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63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Соотношение программных и непрограммных расходов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бюджета ЗАТО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Солнечный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91683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056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епрограммные расходы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бюджета ЗАТО Солнечный на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2565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расходы на отдельные мероприятия, не включенные в муниципальные программы, в сумме 2 033,55 тыс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руб.:</a:t>
            </a:r>
          </a:p>
          <a:p>
            <a:pPr lvl="0"/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фонды органов местного самоуправления – 50,0 тыс. руб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отдельных государственных полномочий Тверской области организации проведения на территории Тверской области мероприятий по предупреждению и ликвидации болезней животных, их лечению, отлову и содержанию безнадзорных животных, защите населения от болезней, общих для животных и 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– 6,50 тыс. руб. </a:t>
            </a:r>
            <a:endParaRPr lang="ru-RU" sz="23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Ревизионная 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ЗАТО Солнечный – 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809,27 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lvl="0"/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отдел администрации ЗАТО Солнечный – 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1 167,78 тыс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390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Расходы бюджета ЗАТО Солнечный на реализацию муниципальных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программ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12875"/>
          <a:ext cx="8579296" cy="5328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50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Структура муниципальной программы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091278"/>
            <a:ext cx="208823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1843333"/>
            <a:ext cx="208823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МП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2603922"/>
            <a:ext cx="208823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81159" y="2156102"/>
            <a:ext cx="208823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6858" y="4086219"/>
            <a:ext cx="208823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4395" y="5000449"/>
            <a:ext cx="2090695" cy="7045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Обеспечивающая подпрограмма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81159" y="2980124"/>
            <a:ext cx="208823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dirty="0" smtClean="0"/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20494" y="4494902"/>
            <a:ext cx="5750511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администраторов 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20495" y="5698806"/>
            <a:ext cx="5750511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 мероприятия</a:t>
            </a: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6362071" y="1302816"/>
            <a:ext cx="2592288" cy="50405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1.001</a:t>
            </a:r>
          </a:p>
        </p:txBody>
      </p:sp>
      <p:sp>
        <p:nvSpPr>
          <p:cNvPr id="18" name="Прямоугольник с двумя усеченными противолежащими углами 17"/>
          <p:cNvSpPr/>
          <p:nvPr/>
        </p:nvSpPr>
        <p:spPr>
          <a:xfrm>
            <a:off x="6362071" y="2020948"/>
            <a:ext cx="2592288" cy="50405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NNN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6362071" y="2739080"/>
            <a:ext cx="2592288" cy="74510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Административное мероприятие 1.002</a:t>
            </a:r>
          </a:p>
        </p:txBody>
      </p:sp>
      <p:cxnSp>
        <p:nvCxnSpPr>
          <p:cNvPr id="21" name="Прямая соединительная линия 20"/>
          <p:cNvCxnSpPr>
            <a:stCxn id="9" idx="3"/>
          </p:cNvCxnSpPr>
          <p:nvPr/>
        </p:nvCxnSpPr>
        <p:spPr>
          <a:xfrm>
            <a:off x="2545432" y="2855950"/>
            <a:ext cx="5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11" idx="1"/>
          </p:cNvCxnSpPr>
          <p:nvPr/>
        </p:nvCxnSpPr>
        <p:spPr>
          <a:xfrm>
            <a:off x="3059832" y="2408130"/>
            <a:ext cx="32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4" idx="1"/>
          </p:cNvCxnSpPr>
          <p:nvPr/>
        </p:nvCxnSpPr>
        <p:spPr>
          <a:xfrm>
            <a:off x="3059832" y="3232152"/>
            <a:ext cx="32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059832" y="2413685"/>
            <a:ext cx="0" cy="8099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1" idx="3"/>
          </p:cNvCxnSpPr>
          <p:nvPr/>
        </p:nvCxnSpPr>
        <p:spPr>
          <a:xfrm>
            <a:off x="5469391" y="2408130"/>
            <a:ext cx="4606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5" idx="2"/>
          </p:cNvCxnSpPr>
          <p:nvPr/>
        </p:nvCxnSpPr>
        <p:spPr>
          <a:xfrm>
            <a:off x="5930023" y="1554844"/>
            <a:ext cx="43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930023" y="3107978"/>
            <a:ext cx="43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917641" y="1554844"/>
            <a:ext cx="12382" cy="15531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56858" y="3247341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0"/>
            <a:r>
              <a:rPr lang="ru-RU" sz="3600" b="1" dirty="0" smtClean="0"/>
              <a:t>…</a:t>
            </a:r>
            <a:endParaRPr lang="ru-RU" sz="3600" b="1" dirty="0"/>
          </a:p>
        </p:txBody>
      </p:sp>
      <p:cxnSp>
        <p:nvCxnSpPr>
          <p:cNvPr id="58" name="Прямая соединительная линия 57"/>
          <p:cNvCxnSpPr>
            <a:stCxn id="4" idx="2"/>
            <a:endCxn id="8" idx="0"/>
          </p:cNvCxnSpPr>
          <p:nvPr/>
        </p:nvCxnSpPr>
        <p:spPr>
          <a:xfrm>
            <a:off x="1501316" y="1595334"/>
            <a:ext cx="0" cy="2479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8" idx="2"/>
            <a:endCxn id="9" idx="0"/>
          </p:cNvCxnSpPr>
          <p:nvPr/>
        </p:nvCxnSpPr>
        <p:spPr>
          <a:xfrm>
            <a:off x="1501316" y="2347389"/>
            <a:ext cx="0" cy="256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9" idx="2"/>
            <a:endCxn id="43" idx="0"/>
          </p:cNvCxnSpPr>
          <p:nvPr/>
        </p:nvCxnSpPr>
        <p:spPr>
          <a:xfrm flipH="1">
            <a:off x="1500974" y="3107978"/>
            <a:ext cx="342" cy="1393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43" idx="2"/>
            <a:endCxn id="12" idx="0"/>
          </p:cNvCxnSpPr>
          <p:nvPr/>
        </p:nvCxnSpPr>
        <p:spPr>
          <a:xfrm>
            <a:off x="1500974" y="3893672"/>
            <a:ext cx="0" cy="1925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12" idx="2"/>
            <a:endCxn id="13" idx="0"/>
          </p:cNvCxnSpPr>
          <p:nvPr/>
        </p:nvCxnSpPr>
        <p:spPr>
          <a:xfrm flipH="1">
            <a:off x="1499743" y="4590275"/>
            <a:ext cx="1231" cy="4101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endCxn id="15" idx="1"/>
          </p:cNvCxnSpPr>
          <p:nvPr/>
        </p:nvCxnSpPr>
        <p:spPr>
          <a:xfrm flipV="1">
            <a:off x="2915816" y="4746930"/>
            <a:ext cx="304678" cy="447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16" idx="1"/>
          </p:cNvCxnSpPr>
          <p:nvPr/>
        </p:nvCxnSpPr>
        <p:spPr>
          <a:xfrm flipH="1" flipV="1">
            <a:off x="2915816" y="5909301"/>
            <a:ext cx="304679" cy="4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V="1">
            <a:off x="2915816" y="4795362"/>
            <a:ext cx="0" cy="11139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13" idx="3"/>
          </p:cNvCxnSpPr>
          <p:nvPr/>
        </p:nvCxnSpPr>
        <p:spPr>
          <a:xfrm flipV="1">
            <a:off x="2545090" y="5352744"/>
            <a:ext cx="37072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00324"/>
            <a:ext cx="9036496" cy="1006427"/>
          </a:xfrm>
        </p:spPr>
        <p:txBody>
          <a:bodyPr>
            <a:noAutofit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Структура мероприятий муниципальной программы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endParaRPr lang="ru-RU" dirty="0" smtClean="0"/>
          </a:p>
          <a:p>
            <a:pPr marL="0" algn="ctr" fontAlgn="base">
              <a:spcBef>
                <a:spcPct val="0"/>
              </a:spcBef>
              <a:spcAft>
                <a:spcPct val="0"/>
              </a:spcAft>
            </a:pPr>
            <a:endParaRPr lang="ru-RU" sz="18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28184" y="1028447"/>
            <a:ext cx="275640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муниципальных учреждений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13782" y="1848008"/>
            <a:ext cx="277121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обязательства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2673662"/>
            <a:ext cx="275640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мероприятия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35182" y="893474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Конкретное, дробное действие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35182" y="1598004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«Атом» МП – основной элемент планирования</a:t>
            </a: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251520" y="2029354"/>
            <a:ext cx="2369196" cy="50405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51520" y="4900754"/>
            <a:ext cx="2369196" cy="634448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349777" y="3007064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Связано с исполнением расходных обязательств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335182" y="2302534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на решение задачи подпрограммы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349777" y="4099352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Управленческое действие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349777" y="4990796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 ассигнований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349777" y="5877272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силами сотрудников МО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232598" y="3499316"/>
            <a:ext cx="277121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вложения</a:t>
            </a:r>
          </a:p>
        </p:txBody>
      </p:sp>
      <p:cxnSp>
        <p:nvCxnSpPr>
          <p:cNvPr id="22" name="Прямая со стрелкой 21"/>
          <p:cNvCxnSpPr>
            <a:endCxn id="11" idx="1"/>
          </p:cNvCxnSpPr>
          <p:nvPr/>
        </p:nvCxnSpPr>
        <p:spPr>
          <a:xfrm>
            <a:off x="2987824" y="1142016"/>
            <a:ext cx="347358" cy="3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4" idx="1"/>
          </p:cNvCxnSpPr>
          <p:nvPr/>
        </p:nvCxnSpPr>
        <p:spPr>
          <a:xfrm>
            <a:off x="2987824" y="1849866"/>
            <a:ext cx="347358" cy="1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39" idx="1"/>
          </p:cNvCxnSpPr>
          <p:nvPr/>
        </p:nvCxnSpPr>
        <p:spPr>
          <a:xfrm>
            <a:off x="2987824" y="2554562"/>
            <a:ext cx="34735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38" idx="1"/>
          </p:cNvCxnSpPr>
          <p:nvPr/>
        </p:nvCxnSpPr>
        <p:spPr>
          <a:xfrm>
            <a:off x="2987824" y="3259092"/>
            <a:ext cx="3619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38" idx="3"/>
          </p:cNvCxnSpPr>
          <p:nvPr/>
        </p:nvCxnSpPr>
        <p:spPr>
          <a:xfrm>
            <a:off x="5654033" y="3259092"/>
            <a:ext cx="2141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4" idx="1"/>
          </p:cNvCxnSpPr>
          <p:nvPr/>
        </p:nvCxnSpPr>
        <p:spPr>
          <a:xfrm>
            <a:off x="5868144" y="1280475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8" idx="1"/>
          </p:cNvCxnSpPr>
          <p:nvPr/>
        </p:nvCxnSpPr>
        <p:spPr>
          <a:xfrm flipH="1">
            <a:off x="5853742" y="2100036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9" idx="1"/>
          </p:cNvCxnSpPr>
          <p:nvPr/>
        </p:nvCxnSpPr>
        <p:spPr>
          <a:xfrm flipH="1">
            <a:off x="5868144" y="2925690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44" idx="1"/>
          </p:cNvCxnSpPr>
          <p:nvPr/>
        </p:nvCxnSpPr>
        <p:spPr>
          <a:xfrm flipH="1">
            <a:off x="5872558" y="3751344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5868144" y="1267550"/>
            <a:ext cx="0" cy="2483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endCxn id="40" idx="1"/>
          </p:cNvCxnSpPr>
          <p:nvPr/>
        </p:nvCxnSpPr>
        <p:spPr>
          <a:xfrm>
            <a:off x="2987824" y="4351380"/>
            <a:ext cx="3619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endCxn id="41" idx="1"/>
          </p:cNvCxnSpPr>
          <p:nvPr/>
        </p:nvCxnSpPr>
        <p:spPr>
          <a:xfrm>
            <a:off x="2987824" y="5242824"/>
            <a:ext cx="3619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endCxn id="42" idx="1"/>
          </p:cNvCxnSpPr>
          <p:nvPr/>
        </p:nvCxnSpPr>
        <p:spPr>
          <a:xfrm>
            <a:off x="2987824" y="6129300"/>
            <a:ext cx="3619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5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«Жилищно-коммунальное хозяйство и благоустройство ЗАТО Солнечный Тверской области»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340768"/>
            <a:ext cx="8229600" cy="93610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состояния жилищного фонда, повышение качества и надежности жилищно-коммунальных услуг, создание комфортных условий проживания граждан на территории ЗАТО Солнечный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200" y="2852936"/>
            <a:ext cx="3477072" cy="79208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жилищных условий проживания граждан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3528" y="3861048"/>
            <a:ext cx="3610744" cy="118813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надежности и эффективности функционирования объектов коммунального хозяйства ЗАТО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Солнечный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57200" y="5362879"/>
            <a:ext cx="3477072" cy="79208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комфортных условий проживания в поселке Солнечный</a:t>
            </a:r>
          </a:p>
        </p:txBody>
      </p:sp>
      <p:graphicFrame>
        <p:nvGraphicFramePr>
          <p:cNvPr id="11" name="Диаграмма 10"/>
          <p:cNvGraphicFramePr/>
          <p:nvPr>
            <p:extLst/>
          </p:nvPr>
        </p:nvGraphicFramePr>
        <p:xfrm>
          <a:off x="3995936" y="2564903"/>
          <a:ext cx="4896544" cy="403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авая фигурная скобка 11"/>
          <p:cNvSpPr/>
          <p:nvPr/>
        </p:nvSpPr>
        <p:spPr>
          <a:xfrm rot="16200000">
            <a:off x="4770022" y="2350319"/>
            <a:ext cx="360040" cy="97210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575668" y="234527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13 173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 rot="16200000">
            <a:off x="6120173" y="2332318"/>
            <a:ext cx="360041" cy="1008112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932820" y="2345277"/>
            <a:ext cx="8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2 378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08001" y="2370423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2 927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4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Направления расходования средств по МП «Жилищно-коммунальное хозяйство и благоустройство» в 2019 году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07504" y="1224989"/>
            <a:ext cx="2555112" cy="79208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жилищных условий проживания граждан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974070" y="965190"/>
            <a:ext cx="2246002" cy="1959753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надежности и эффективности функционирования объектов коммунального хозяйства ЗАТО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Солнечный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531527" y="1240449"/>
            <a:ext cx="3490892" cy="79208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комфортных условий проживания в поселке Солнечный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8435" y="2120313"/>
            <a:ext cx="2771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lvl="0" indent="-2844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поддержка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приобретения строящегося жилья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5268,90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руб.;</a:t>
            </a:r>
          </a:p>
          <a:p>
            <a:pPr marL="284400" lvl="0" indent="-2844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фондов капитального ремонта общего имущество МКД муниципального жилого фонда на счете регионального оператора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380,8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284400" lvl="0" indent="-2844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Переселение граждан из ветхого и аварийного жилья 637,25 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64819" y="3212976"/>
            <a:ext cx="21552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обслуживание электросетевого комплекса 2542,12 тыс. руб.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мероприятия в области коммунального хозяйства 161,84 тыс.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31526" y="2239268"/>
            <a:ext cx="361247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санитарная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мусорных контейнеров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345,65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санитарная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рубка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зеленых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насаждений городских лесов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837,05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озеленению поселка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1041,78 тыс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благоустройству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632,61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мест общего пользования 362,37тыс. руб.;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наружное освещение 962,77 тыс. руб.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6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«Развитие транспортного комплекса и дорожного хозяйства ЗАТО Солнечный»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32859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sz="18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маршрутов внутреннего водного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 (за счет средств местного бюджета) – 1 476,90 тыс. руб.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отдельных государственных полномочий Тверской области в сфере осуществления дорожной деятельности – 1 419,20 тыс. руб.</a:t>
            </a:r>
            <a:endParaRPr lang="ru-RU" sz="18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автомобильных дорог общего пользования местного значения и сооружений на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6 233,93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автомобильных дорог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337,90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руб.</a:t>
            </a:r>
            <a:endParaRPr lang="ru-RU" sz="18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1412776"/>
            <a:ext cx="8229600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устойчивого функционирования транспортной системы ЗАТО Солнечный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2348880"/>
            <a:ext cx="8229600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«Транспортное обслуживание населения, развитие и сохранность автомобильных дорог общего пользования местного значения ЗАТО Солнечный»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3356992"/>
            <a:ext cx="3312368" cy="4903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подпрограммы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5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«Развитие образования ЗАТО Солнечный Тверской области»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467428"/>
            <a:ext cx="8229600" cy="44940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и доступности образовательных услуг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200" y="2060848"/>
            <a:ext cx="3477072" cy="64807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и общее образование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076056" y="2060848"/>
            <a:ext cx="3610744" cy="64807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2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3140968"/>
            <a:ext cx="3477072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12 987,37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" y="4005063"/>
            <a:ext cx="3477072" cy="65266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образование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13 082,64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1936" y="4932666"/>
            <a:ext cx="3477072" cy="82809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досуга и занятости детей в каникулярное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1 033,35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76056" y="3140968"/>
            <a:ext cx="3610744" cy="5760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физкультуры и спорта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19 119,27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76056" y="4005064"/>
            <a:ext cx="3610744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культуры и искусства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4 262,65тыс.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881428" y="2772195"/>
            <a:ext cx="210852" cy="28803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979712" y="2761518"/>
            <a:ext cx="211485" cy="29299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2661" y="5940778"/>
            <a:ext cx="3477072" cy="82809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горячим питанием учащихся начальной школы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939,3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17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 финансовом отделе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marL="504000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презентации «Бюджет для граждан» является финансовый отдел администрации ЗАТО Солнечный</a:t>
            </a:r>
          </a:p>
          <a:p>
            <a:pPr marL="5400000" indent="0" algn="r">
              <a:buNone/>
            </a:pPr>
            <a:endParaRPr lang="ru-RU" sz="18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pPr marL="540000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Рузьянова Марина Анатольевна</a:t>
            </a:r>
          </a:p>
          <a:p>
            <a:pPr marL="540000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8(48235)44611</a:t>
            </a:r>
          </a:p>
          <a:p>
            <a:pPr marL="5400000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zfin2@mail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 с 8.00 до 17.00, суббота, воскресенье - выходной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0143"/>
            <a:ext cx="4860032" cy="335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128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«Культура ЗАТО Солнечный Тверской области»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467427"/>
            <a:ext cx="8229600" cy="116397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повышения качества и разнообразия услуг, предоставляемых в сфере культуры и искусства, удовлетворение потребностей в развитии и реализации культурного и духовного потенциала каждой личности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200" y="2919429"/>
            <a:ext cx="3477072" cy="72034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развитие культурного потенциала ЗАТО Солнечный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052510" y="2919429"/>
            <a:ext cx="3610744" cy="64807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2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социально значимых проектов в сфере культуры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4149080"/>
            <a:ext cx="3477072" cy="73475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развитие библиотечного дела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1 572,92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" y="5393139"/>
            <a:ext cx="3477072" cy="98818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непрофессионального искусства и народного творчества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6 436,89 тыс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52510" y="4143375"/>
            <a:ext cx="3634290" cy="74295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социально значимых мероприятий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1 847,49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52510" y="5229199"/>
            <a:ext cx="3634290" cy="129062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и модернизация материально-технической базы муниципальных учреждений культуры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107,49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6857882" y="3752891"/>
            <a:ext cx="210852" cy="28803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993255" y="3747930"/>
            <a:ext cx="211485" cy="29299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7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«Управление имуществом и земельными ресурсами Солнечный Тверской области»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467427"/>
            <a:ext cx="8507288" cy="593421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Повышение эффективности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муниципального имущества ЗАТО Солнечный Тверской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199" y="2204864"/>
            <a:ext cx="4330825" cy="958976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 имуществом ЗАТО Солнечный Тверской области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932040" y="2204864"/>
            <a:ext cx="4032448" cy="95897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2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земельными ресурсами ЗАТО Солнечный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3501008"/>
            <a:ext cx="46085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объектов муниципального имущества к приватизации, гос. регистрации права, передаче в пользование третьим лицам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110,0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обслуживание имущества муниципальной казны ЗАТО Солнечный – 772,96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3501008"/>
            <a:ext cx="3888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оценка земельных участков, находящихся в ведении ЗАТО Солнечный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20,0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46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«Муниципальное управление и гражданское общество ЗАТО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Солнечный Тверской области»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196753"/>
            <a:ext cx="8507288" cy="1152127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эффективного функционирования администрации ЗАТО Солнечный по исполнению полномочий, предоставлению качественных услуг населению, развитию гражданского общества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201" y="2636912"/>
            <a:ext cx="3322711" cy="115212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эффективного функционирования администрации ЗАТО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Солнечный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29208" y="4293096"/>
            <a:ext cx="3322712" cy="140415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взаимодействия с исполнительными органами государственной власти Тверской области</a:t>
            </a:r>
          </a:p>
        </p:txBody>
      </p:sp>
      <p:graphicFrame>
        <p:nvGraphicFramePr>
          <p:cNvPr id="14" name="Диаграмма 13"/>
          <p:cNvGraphicFramePr/>
          <p:nvPr>
            <p:extLst/>
          </p:nvPr>
        </p:nvGraphicFramePr>
        <p:xfrm>
          <a:off x="3923928" y="2456892"/>
          <a:ext cx="5112568" cy="4376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авая фигурная скобка 2"/>
          <p:cNvSpPr/>
          <p:nvPr/>
        </p:nvSpPr>
        <p:spPr>
          <a:xfrm>
            <a:off x="6948264" y="3573016"/>
            <a:ext cx="216024" cy="2592288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8388424" y="3573016"/>
            <a:ext cx="216024" cy="2592288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40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0" y="213659"/>
            <a:ext cx="4499992" cy="89596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эффективного функционирования администрации ЗАТО Солнечный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124667" y="213659"/>
            <a:ext cx="3816424" cy="100811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взаимодействия с исполнительными органами государственной власти Тверской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06" y="1205584"/>
            <a:ext cx="445038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переподготовка и повышение квалификации муниципальных служащих – 35,00 тыс. руб.</a:t>
            </a:r>
          </a:p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Организационное обеспечение проведения мероприятий с участием главы ЗАТО Солнечный и администрации ЗАТО Солнечный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355,0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пенсии за выслугу лет муниципальным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служащим – 443,97 тыс. руб.</a:t>
            </a:r>
          </a:p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газеты «Городомля на Селигере», ведение официального сайта – 320,0 тыс. руб.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1291513"/>
            <a:ext cx="4225075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Ассоциацией «Совет муниципальных образований Тверской области –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25,00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полномочий Российской Федерации и Тверской области: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ЗАГС–45,0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несовершеннолетних – 297,40 тыс. руб.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комиссия –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66,00 тыс. руб.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Воинский учет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территориях, где отсутствуют военные комиссариаты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–83,70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родительской платы –303,8 тыс. руб.</a:t>
            </a:r>
            <a:endParaRPr lang="ru-RU" sz="1700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175295" y="5056421"/>
            <a:ext cx="4523387" cy="251498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Обеспечивающая подпрограмма</a:t>
            </a:r>
            <a:endParaRPr lang="ru-RU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386332"/>
            <a:ext cx="89410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ЗАТО Солнечный Тверской области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9 494,65 тыс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служащие администрации ЗАТО Солнечный 3 892,03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79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«Бюджет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граждан»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ознакомиться с основными положениями проекта Решения о бюджете ЗАТО Солнечный на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 и плановый период 2019 и 2020 годов.</a:t>
            </a:r>
          </a:p>
          <a:p>
            <a:pPr marL="0" indent="0" algn="ctr">
              <a:buNone/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бюджетного планирования:</a:t>
            </a:r>
          </a:p>
          <a:p>
            <a:pPr marL="0" lv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социальной направленности бюджета;</a:t>
            </a:r>
          </a:p>
          <a:p>
            <a:pPr marL="0" lv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федеральных решений и задач, сформулированных в Указах Президента Российской Федерации от 07 мая 2012 года;</a:t>
            </a:r>
          </a:p>
          <a:p>
            <a:pPr marL="0" lv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 и прозрачность (формирование бюджета на основе муниципальных программ);</a:t>
            </a:r>
          </a:p>
          <a:p>
            <a:pPr marL="0" lv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механизмов финансового обеспечения оказания муниципальных услуг.</a:t>
            </a:r>
          </a:p>
          <a:p>
            <a:pPr mar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ЗАТО Солнечный сформирован на три года на основе прогноза социально-экономического развития ЗАТО Солнечный на очередной финансовый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годов.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00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4"/>
            <a:ext cx="7560840" cy="5373216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</a:t>
            </a:r>
          </a:p>
          <a:p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- поступающие в бюджет денежные средства, </a:t>
            </a:r>
            <a:endParaRPr lang="ru-RU" sz="2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- выплачиваемые из бюджета денежные средства, </a:t>
            </a:r>
            <a:endParaRPr lang="ru-RU" sz="2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- превышение расходов бюджета над его доходами;</a:t>
            </a:r>
          </a:p>
          <a:p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- превышение доходов бюджета над его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расходами.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08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3940"/>
            <a:ext cx="8229600" cy="7200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323940"/>
            <a:ext cx="8229600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endParaRPr lang="ru-RU" sz="3600" b="1" dirty="0">
              <a:ln/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1556792"/>
            <a:ext cx="2386608" cy="496855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ним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65866" y="1571019"/>
            <a:ext cx="2412268" cy="496855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и продажи имущества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доходы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платных услуг, оказываемых казенными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учреждениями; штрафы, санкции, иные суммы принудительного изъятия; средства самообложения граждан.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00" y="1556792"/>
            <a:ext cx="2448272" cy="496855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–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средства, поступающие безвозмездно от других бюджетов бюджетной системы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РФ;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физических и юридических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лиц;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международных организаций и правительств иностранных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государств; добровольные пожертвования. 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96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параметры бюджета ЗАТО Солнечный на 2019-2021гг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50942" y="1202706"/>
          <a:ext cx="8404447" cy="32820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90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496918600"/>
                    </a:ext>
                  </a:extLst>
                </a:gridCol>
                <a:gridCol w="1475077">
                  <a:extLst>
                    <a:ext uri="{9D8B030D-6E8A-4147-A177-3AD203B41FA5}">
                      <a16:colId xmlns:a16="http://schemas.microsoft.com/office/drawing/2014/main" xmlns="" val="4032757310"/>
                    </a:ext>
                  </a:extLst>
                </a:gridCol>
              </a:tblGrid>
              <a:tr h="67223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914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т. ч.: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102 452,45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85 286,78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88 147,74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2239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и неналоговые доходы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17 996,15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18 547,98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18 970,34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551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поступления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84 456,30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66 738,80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69 177,00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914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 т. ч.: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102 452,45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85 111,99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84 882,39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9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Дефицит(-), </a:t>
                      </a:r>
                      <a:r>
                        <a:rPr lang="ru-RU" sz="2400" b="0" dirty="0" err="1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82352" y="4553905"/>
            <a:ext cx="8579295" cy="21874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– 2057 чел.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в расчете на 1 человека в 2019г. – 49 807 руб. (в 2018г. –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51 880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руб.)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ЗАТО Солнечный на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2019-2021гг 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 по доходам и расходам — основополагающее требование, предъявляемое к органам, составляющим и утверждающим бюджет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7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9164"/>
            <a:ext cx="8507288" cy="69315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на 2019 год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11560" y="1847088"/>
            <a:ext cx="6048672" cy="410219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953095" y="2386016"/>
            <a:ext cx="4707137" cy="302433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897311" y="3163902"/>
            <a:ext cx="2762921" cy="136815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908720"/>
            <a:ext cx="1440160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Доходы всего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44688" y="960058"/>
            <a:ext cx="2160240" cy="7624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Безвозмездные поступления</a:t>
            </a:r>
          </a:p>
        </p:txBody>
      </p:sp>
      <p:cxnSp>
        <p:nvCxnSpPr>
          <p:cNvPr id="15" name="Прямая со стрелкой 14"/>
          <p:cNvCxnSpPr>
            <a:stCxn id="8" idx="2"/>
          </p:cNvCxnSpPr>
          <p:nvPr/>
        </p:nvCxnSpPr>
        <p:spPr>
          <a:xfrm>
            <a:off x="1547664" y="1700808"/>
            <a:ext cx="0" cy="10081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043128" y="5756190"/>
            <a:ext cx="1954560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Налоговые и неналоговые доходы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35010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83%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9992" y="3645024"/>
            <a:ext cx="127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17%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3645024"/>
            <a:ext cx="126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(100</a:t>
            </a:r>
            <a:r>
              <a:rPr lang="ru-RU" b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924808" y="1722498"/>
            <a:ext cx="0" cy="11304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6004928" y="3947148"/>
            <a:ext cx="0" cy="18090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004928" y="1341278"/>
            <a:ext cx="6553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6886600" y="903912"/>
            <a:ext cx="1933872" cy="112594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Дотации </a:t>
            </a:r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78%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6802439" y="2487909"/>
            <a:ext cx="2090041" cy="10865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МБТ 22%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71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202760" cy="12808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ЗАТО Солнечный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/>
          </p:nvPr>
        </p:nvGraphicFramePr>
        <p:xfrm>
          <a:off x="0" y="1341438"/>
          <a:ext cx="9144000" cy="5399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4333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ЗАТО Солнечный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303221"/>
            <a:ext cx="8147248" cy="901643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исполнение федеральных решений и задач, сформулированных в Указах Президента Российской Федерации от 07 мая 2012 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564904"/>
            <a:ext cx="8147248" cy="720080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открытость и прозрачность </a:t>
            </a:r>
            <a:r>
              <a:rPr lang="ru-RU" sz="2000" dirty="0" smtClean="0"/>
              <a:t>(формирование </a:t>
            </a:r>
            <a:r>
              <a:rPr lang="ru-RU" sz="2000" dirty="0"/>
              <a:t>бюджета на основе муниципальных программ)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8376" y="3607477"/>
            <a:ext cx="8147248" cy="720080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сохранение социальной направленности бюджета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4830637"/>
            <a:ext cx="8147248" cy="792088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dirty="0"/>
              <a:t>п</a:t>
            </a:r>
            <a:r>
              <a:rPr lang="ru-RU" sz="2000" dirty="0" smtClean="0"/>
              <a:t>олное </a:t>
            </a:r>
            <a:r>
              <a:rPr lang="ru-RU" sz="2000" dirty="0"/>
              <a:t>финансовое обеспечение действующих и планируемых к принятию расходных обязательств</a:t>
            </a:r>
          </a:p>
        </p:txBody>
      </p:sp>
    </p:spTree>
    <p:extLst>
      <p:ext uri="{BB962C8B-B14F-4D97-AF65-F5344CB8AC3E}">
        <p14:creationId xmlns:p14="http://schemas.microsoft.com/office/powerpoint/2010/main" val="4874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2208</TotalTime>
  <Words>1572</Words>
  <Application>Microsoft Office PowerPoint</Application>
  <PresentationFormat>Экран (4:3)</PresentationFormat>
  <Paragraphs>229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 </vt:lpstr>
      <vt:lpstr>О финансовом отделе</vt:lpstr>
      <vt:lpstr>Бюджет для граждан</vt:lpstr>
      <vt:lpstr>Основные понятия</vt:lpstr>
      <vt:lpstr>Презентация PowerPoint</vt:lpstr>
      <vt:lpstr>Основные параметры бюджета ЗАТО Солнечный на 2019-2021гг</vt:lpstr>
      <vt:lpstr>Структура доходов бюджета на 2019 год</vt:lpstr>
      <vt:lpstr>Структура налоговых и неналоговых доходов бюджета ЗАТО Солнечный</vt:lpstr>
      <vt:lpstr>Основные подходы к формированию расходов бюджета ЗАТО Солнечный</vt:lpstr>
      <vt:lpstr>Структура расходов бюджета ЗАТО Солнечный</vt:lpstr>
      <vt:lpstr>Соотношение программных и непрограммных расходов бюджета ЗАТО Солнечный</vt:lpstr>
      <vt:lpstr>Непрограммные расходы бюджета ЗАТО Солнечный на 2019 год</vt:lpstr>
      <vt:lpstr>Расходы бюджета ЗАТО Солнечный на реализацию муниципальных программ</vt:lpstr>
      <vt:lpstr>Структура муниципальной программы</vt:lpstr>
      <vt:lpstr>Структура мероприятий муниципальной программы</vt:lpstr>
      <vt:lpstr>Муниципальная программа ЗАТО Солнечный «Жилищно-коммунальное хозяйство и благоустройство ЗАТО Солнечный Тверской области» на 2018 - 2023 годы</vt:lpstr>
      <vt:lpstr>Направления расходования средств по МП «Жилищно-коммунальное хозяйство и благоустройство» в 2019 году</vt:lpstr>
      <vt:lpstr>Муниципальная программа ЗАТО Солнечный «Развитие транспортного комплекса и дорожного хозяйства ЗАТО Солнечный» на 2018 - 2023 годы</vt:lpstr>
      <vt:lpstr>Муниципальная программа ЗАТО Солнечный «Развитие образования ЗАТО Солнечный Тверской области» на 2018 - 2023 годы</vt:lpstr>
      <vt:lpstr>Муниципальная программа ЗАТО Солнечный «Культура ЗАТО Солнечный Тверской области» на 2018 - 2023 годы</vt:lpstr>
      <vt:lpstr>Муниципальная программа ЗАТО Солнечный «Управление имуществом и земельными ресурсами Солнечный Тверской области» на 2018 - 2023 годы</vt:lpstr>
      <vt:lpstr>Муниципальная программа ЗАТО Солнечный «Муниципальное управление и гражданское общество ЗАТО Солнечный Тверской области» на 2018 - 2023 годы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Параметры бюджета ЗАТО Солнечный на 2012-2014 годы</dc:title>
  <dc:creator>Финотдел</dc:creator>
  <cp:lastModifiedBy>Балагаева</cp:lastModifiedBy>
  <cp:revision>230</cp:revision>
  <cp:lastPrinted>2014-12-01T06:54:49Z</cp:lastPrinted>
  <dcterms:created xsi:type="dcterms:W3CDTF">2011-11-21T07:05:18Z</dcterms:created>
  <dcterms:modified xsi:type="dcterms:W3CDTF">2018-11-16T09:36:56Z</dcterms:modified>
</cp:coreProperties>
</file>